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0" r:id="rId1"/>
  </p:sldMasterIdLst>
  <p:notesMasterIdLst>
    <p:notesMasterId r:id="rId35"/>
  </p:notesMasterIdLst>
  <p:sldIdLst>
    <p:sldId id="592" r:id="rId2"/>
    <p:sldId id="594" r:id="rId3"/>
    <p:sldId id="595" r:id="rId4"/>
    <p:sldId id="596" r:id="rId5"/>
    <p:sldId id="597" r:id="rId6"/>
    <p:sldId id="598" r:id="rId7"/>
    <p:sldId id="599" r:id="rId8"/>
    <p:sldId id="601" r:id="rId9"/>
    <p:sldId id="600" r:id="rId10"/>
    <p:sldId id="602" r:id="rId11"/>
    <p:sldId id="606" r:id="rId12"/>
    <p:sldId id="603" r:id="rId13"/>
    <p:sldId id="604" r:id="rId14"/>
    <p:sldId id="607" r:id="rId15"/>
    <p:sldId id="609" r:id="rId16"/>
    <p:sldId id="610" r:id="rId17"/>
    <p:sldId id="611" r:id="rId18"/>
    <p:sldId id="612" r:id="rId19"/>
    <p:sldId id="613" r:id="rId20"/>
    <p:sldId id="614" r:id="rId21"/>
    <p:sldId id="615" r:id="rId22"/>
    <p:sldId id="616" r:id="rId23"/>
    <p:sldId id="618" r:id="rId24"/>
    <p:sldId id="617" r:id="rId25"/>
    <p:sldId id="619" r:id="rId26"/>
    <p:sldId id="620" r:id="rId27"/>
    <p:sldId id="621" r:id="rId28"/>
    <p:sldId id="622" r:id="rId29"/>
    <p:sldId id="623" r:id="rId30"/>
    <p:sldId id="624" r:id="rId31"/>
    <p:sldId id="625" r:id="rId32"/>
    <p:sldId id="626" r:id="rId33"/>
    <p:sldId id="627" r:id="rId34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36"/>
      <p:bold r:id="rId37"/>
      <p:italic r:id="rId38"/>
      <p:boldItalic r:id="rId39"/>
    </p:embeddedFont>
    <p:embeddedFont>
      <p:font typeface="Fuse V.2 Display ExtraBold" panose="00000900000000000000" pitchFamily="50" charset="0"/>
      <p:bold r:id="rId40"/>
      <p:boldItalic r:id="rId41"/>
    </p:embeddedFont>
    <p:embeddedFont>
      <p:font typeface="Source Sans Pro" panose="020B0503030403020204" pitchFamily="34" charset="0"/>
      <p:regular r:id="rId42"/>
      <p:bold r:id="rId43"/>
      <p:italic r:id="rId44"/>
      <p:boldItalic r:id="rId4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te Vuletić" initials="AV" lastIdx="1" clrIdx="0">
    <p:extLst>
      <p:ext uri="{19B8F6BF-5375-455C-9EA6-DF929625EA0E}">
        <p15:presenceInfo xmlns:p15="http://schemas.microsoft.com/office/powerpoint/2012/main" userId="S::v-ante.vuletic@dump.hr::9d627432-38c7-4846-bb4b-3895d3f1316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069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80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7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46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43" Type="http://schemas.openxmlformats.org/officeDocument/2006/relationships/font" Target="fonts/font8.fntdata"/><Relationship Id="rId48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83A2DC-A5D8-42A4-B77F-6366681CACF9}" type="datetimeFigureOut">
              <a:rPr lang="en-US" smtClean="0"/>
              <a:t>12/10/2020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51A221-42A5-427C-BE55-4AD3541C00F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1398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411346"/>
            <a:ext cx="7772400" cy="1655762"/>
          </a:xfrm>
        </p:spPr>
        <p:txBody>
          <a:bodyPr anchor="b"/>
          <a:lstStyle>
            <a:lvl1pPr algn="ctr">
              <a:defRPr sz="6000">
                <a:latin typeface="Fuse V.2 Display ExtraBold" panose="00000900000000000000" pitchFamily="50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4260078"/>
            <a:ext cx="6858000" cy="376347"/>
          </a:xfrm>
        </p:spPr>
        <p:txBody>
          <a:bodyPr anchor="ctr"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B8AC4986-CE4E-4BAF-9011-AFCF4F3A4D81}"/>
              </a:ext>
            </a:extLst>
          </p:cNvPr>
          <p:cNvSpPr/>
          <p:nvPr userDrawn="1"/>
        </p:nvSpPr>
        <p:spPr>
          <a:xfrm rot="535422">
            <a:off x="-632880" y="-1886315"/>
            <a:ext cx="9741942" cy="3221565"/>
          </a:xfrm>
          <a:prstGeom prst="roundRect">
            <a:avLst/>
          </a:prstGeom>
          <a:solidFill>
            <a:schemeClr val="accent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0F1AA30-D4C4-4D8A-A422-A04DEDCA148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505545">
            <a:off x="7680247" y="4117488"/>
            <a:ext cx="1115038" cy="103787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1BB4DA4-2380-4379-96F0-0BE5196834F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344875">
            <a:off x="1278644" y="522813"/>
            <a:ext cx="1003955" cy="100395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DF7FD5A-9A0B-457C-803F-8E4D5842C9D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980464" y="6153926"/>
            <a:ext cx="1551214" cy="167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391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7DD1A7A-9968-45BC-87E0-372913BF73FA}"/>
              </a:ext>
            </a:extLst>
          </p:cNvPr>
          <p:cNvSpPr/>
          <p:nvPr userDrawn="1"/>
        </p:nvSpPr>
        <p:spPr>
          <a:xfrm rot="21307352">
            <a:off x="-660921" y="5963784"/>
            <a:ext cx="9741942" cy="3221565"/>
          </a:xfrm>
          <a:prstGeom prst="roundRect">
            <a:avLst/>
          </a:prstGeom>
          <a:solidFill>
            <a:schemeClr val="accent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A7C232B-4544-4A1E-A075-7C2832F759F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296257">
            <a:off x="362376" y="5487804"/>
            <a:ext cx="1332245" cy="1332245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8215E202-98BB-4578-919E-E2A184446C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54026" y="3690781"/>
            <a:ext cx="5035949" cy="567848"/>
          </a:xfrm>
        </p:spPr>
        <p:txBody>
          <a:bodyPr>
            <a:noAutofit/>
          </a:bodyPr>
          <a:lstStyle>
            <a:lvl1pPr algn="ctr">
              <a:defRPr sz="2400"/>
            </a:lvl1pPr>
          </a:lstStyle>
          <a:p>
            <a:r>
              <a:rPr lang="en-US" sz="2000" dirty="0"/>
              <a:t>Ime </a:t>
            </a:r>
            <a:r>
              <a:rPr lang="en-US" sz="2000" dirty="0" err="1"/>
              <a:t>prezime</a:t>
            </a:r>
            <a:endParaRPr lang="en-US" sz="2000" dirty="0"/>
          </a:p>
        </p:txBody>
      </p:sp>
      <p:sp>
        <p:nvSpPr>
          <p:cNvPr id="11" name="Subtitle 3">
            <a:extLst>
              <a:ext uri="{FF2B5EF4-FFF2-40B4-BE49-F238E27FC236}">
                <a16:creationId xmlns:a16="http://schemas.microsoft.com/office/drawing/2014/main" id="{1E5F1ED8-7B4A-40F1-B22C-CFE9928D160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054026" y="4288333"/>
            <a:ext cx="5035949" cy="376347"/>
          </a:xfrm>
        </p:spPr>
        <p:txBody>
          <a:bodyPr>
            <a:normAutofit/>
          </a:bodyPr>
          <a:lstStyle>
            <a:lvl1pPr algn="ctr">
              <a:buNone/>
              <a:defRPr/>
            </a:lvl1pPr>
          </a:lstStyle>
          <a:p>
            <a:r>
              <a:rPr lang="en-US" sz="1400" dirty="0" err="1"/>
              <a:t>Titula</a:t>
            </a:r>
            <a:endParaRPr lang="en-US" sz="1400" dirty="0"/>
          </a:p>
        </p:txBody>
      </p:sp>
      <p:sp>
        <p:nvSpPr>
          <p:cNvPr id="18" name="Picture Placeholder 4">
            <a:extLst>
              <a:ext uri="{FF2B5EF4-FFF2-40B4-BE49-F238E27FC236}">
                <a16:creationId xmlns:a16="http://schemas.microsoft.com/office/drawing/2014/main" id="{D649E6E8-4653-4633-8C63-953F22146F7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442424" y="1164329"/>
            <a:ext cx="2259153" cy="2261496"/>
          </a:xfrm>
          <a:prstGeom prst="roundRect">
            <a:avLst/>
          </a:prstGeom>
        </p:spPr>
        <p:txBody>
          <a:bodyPr/>
          <a:lstStyle/>
          <a:p>
            <a:endParaRPr lang="en-US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F3CC578F-0B71-470E-BE85-83F2C5F9971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980464" y="6153926"/>
            <a:ext cx="1551214" cy="167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524688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351195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ECD66827-39BC-417E-8570-D4BD942085B1}"/>
              </a:ext>
            </a:extLst>
          </p:cNvPr>
          <p:cNvSpPr/>
          <p:nvPr userDrawn="1"/>
        </p:nvSpPr>
        <p:spPr>
          <a:xfrm rot="21307352">
            <a:off x="-660921" y="5963784"/>
            <a:ext cx="9741942" cy="3221565"/>
          </a:xfrm>
          <a:prstGeom prst="roundRect">
            <a:avLst/>
          </a:prstGeom>
          <a:solidFill>
            <a:schemeClr val="accent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84B253C-ED5D-44EA-85E2-AEAD7851E4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296257">
            <a:off x="362376" y="5487804"/>
            <a:ext cx="1332245" cy="133224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9931D07-14C4-469D-AE61-640F573A58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980464" y="6153926"/>
            <a:ext cx="1551214" cy="167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0902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SmartArt Placeholder 6">
            <a:extLst>
              <a:ext uri="{FF2B5EF4-FFF2-40B4-BE49-F238E27FC236}">
                <a16:creationId xmlns:a16="http://schemas.microsoft.com/office/drawing/2014/main" id="{EEF66931-4F74-4D95-8D15-10E34BBF93D8}"/>
              </a:ext>
            </a:extLst>
          </p:cNvPr>
          <p:cNvSpPr>
            <a:spLocks noGrp="1"/>
          </p:cNvSpPr>
          <p:nvPr>
            <p:ph type="dgm" sz="quarter" idx="13"/>
          </p:nvPr>
        </p:nvSpPr>
        <p:spPr>
          <a:xfrm>
            <a:off x="628650" y="1862138"/>
            <a:ext cx="7886700" cy="3558948"/>
          </a:xfrm>
          <a:prstGeom prst="roundRect">
            <a:avLst>
              <a:gd name="adj" fmla="val 10806"/>
            </a:avLst>
          </a:prstGeom>
          <a:solidFill>
            <a:schemeClr val="accent1"/>
          </a:solidFill>
          <a:ln>
            <a:noFill/>
          </a:ln>
          <a:effectLst>
            <a:outerShdw dist="609600" dir="2280000" sx="94000" sy="94000" algn="ctr" rotWithShape="0">
              <a:schemeClr val="accent1">
                <a:lumMod val="20000"/>
                <a:lumOff val="80000"/>
              </a:schemeClr>
            </a:outerShdw>
            <a:softEdge rad="0"/>
          </a:effectLst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B7306F6-2736-4D40-9435-D3C2299C1F2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80464" y="6153926"/>
            <a:ext cx="1551214" cy="167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9541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6E8A94E9-8736-4FF2-AF77-A25B694896E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858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B301EA40-02AD-4499-8D41-EC7F171ED63A}"/>
              </a:ext>
            </a:extLst>
          </p:cNvPr>
          <p:cNvSpPr/>
          <p:nvPr userDrawn="1"/>
        </p:nvSpPr>
        <p:spPr bwMode="auto">
          <a:xfrm>
            <a:off x="6642091" y="4512734"/>
            <a:ext cx="2670553" cy="1684865"/>
          </a:xfrm>
          <a:prstGeom prst="round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>
            <a:outerShdw dist="203200" dir="2700000" algn="ctr" rotWithShape="0">
              <a:schemeClr val="bg2">
                <a:lumMod val="10000"/>
                <a:alpha val="20000"/>
              </a:scheme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hr-HR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FA5444BA-5263-4D0D-8FB3-2C2581D6151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901934" y="4686300"/>
            <a:ext cx="2160423" cy="1322614"/>
          </a:xfrm>
        </p:spPr>
        <p:txBody>
          <a:bodyPr anchor="ctr"/>
          <a:lstStyle>
            <a:lvl1pPr>
              <a:buNone/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4063724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37889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35119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0307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4" r:id="rId2"/>
    <p:sldLayoutId id="2147483662" r:id="rId3"/>
    <p:sldLayoutId id="2147483666" r:id="rId4"/>
    <p:sldLayoutId id="2147483675" r:id="rId5"/>
    <p:sldLayoutId id="2147483667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4E2BA-9022-434A-A381-558443875D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2411346"/>
            <a:ext cx="7772400" cy="1017654"/>
          </a:xfrm>
        </p:spPr>
        <p:txBody>
          <a:bodyPr>
            <a:normAutofit fontScale="90000"/>
          </a:bodyPr>
          <a:lstStyle/>
          <a:p>
            <a:r>
              <a:rPr lang="hr-HR" dirty="0"/>
              <a:t>Uvod u baze podataka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11F373-3622-4570-94D6-2C8F93B3143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400" dirty="0">
                <a:solidFill>
                  <a:schemeClr val="tx2"/>
                </a:solidFill>
              </a:rPr>
              <a:t>DUMP Internship 2020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97F9914-139D-4D27-A195-45DBCBE3A235}"/>
              </a:ext>
            </a:extLst>
          </p:cNvPr>
          <p:cNvSpPr txBox="1">
            <a:spLocks/>
          </p:cNvSpPr>
          <p:nvPr/>
        </p:nvSpPr>
        <p:spPr>
          <a:xfrm>
            <a:off x="838200" y="2563746"/>
            <a:ext cx="7772400" cy="165576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6000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E72AF3B8-9297-478C-9A90-27A4C0D3AABE}"/>
              </a:ext>
            </a:extLst>
          </p:cNvPr>
          <p:cNvSpPr txBox="1">
            <a:spLocks/>
          </p:cNvSpPr>
          <p:nvPr/>
        </p:nvSpPr>
        <p:spPr>
          <a:xfrm>
            <a:off x="1295400" y="4412478"/>
            <a:ext cx="6858000" cy="376347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sz="18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1626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F332D54E-65C6-454E-9316-C645DD27F7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Modeliranje baze podataka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C8BAFDE9-3E7F-42D6-9CDB-AC10B395F7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Što se tiče baza podataka, crtanje je uvijek prvi korak</a:t>
            </a:r>
          </a:p>
          <a:p>
            <a:r>
              <a:rPr lang="hr-HR" dirty="0"/>
              <a:t>Baze grafički predstavljamo valjcima:</a:t>
            </a:r>
          </a:p>
          <a:p>
            <a:r>
              <a:rPr lang="hr-HR" dirty="0"/>
              <a:t>Tablice grafički predstavljamo pravokutnicima:</a:t>
            </a:r>
          </a:p>
          <a:p>
            <a:r>
              <a:rPr lang="hr-HR" dirty="0"/>
              <a:t>Svojstva (stupce) na tablici predstavljamo krugovima (elipsama):   </a:t>
            </a:r>
          </a:p>
        </p:txBody>
      </p:sp>
      <p:pic>
        <p:nvPicPr>
          <p:cNvPr id="5" name="Slika 4">
            <a:extLst>
              <a:ext uri="{FF2B5EF4-FFF2-40B4-BE49-F238E27FC236}">
                <a16:creationId xmlns:a16="http://schemas.microsoft.com/office/drawing/2014/main" id="{AE6CFB53-297D-4828-8C29-EF0D7707B8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7655" y="2604346"/>
            <a:ext cx="650583" cy="650583"/>
          </a:xfrm>
          <a:prstGeom prst="rect">
            <a:avLst/>
          </a:prstGeom>
        </p:spPr>
      </p:pic>
      <p:sp>
        <p:nvSpPr>
          <p:cNvPr id="6" name="Pravokutnik 5">
            <a:extLst>
              <a:ext uri="{FF2B5EF4-FFF2-40B4-BE49-F238E27FC236}">
                <a16:creationId xmlns:a16="http://schemas.microsoft.com/office/drawing/2014/main" id="{82A124FD-5330-40D9-BFCD-4A142B2BFEA2}"/>
              </a:ext>
            </a:extLst>
          </p:cNvPr>
          <p:cNvSpPr/>
          <p:nvPr/>
        </p:nvSpPr>
        <p:spPr>
          <a:xfrm>
            <a:off x="8036130" y="3185719"/>
            <a:ext cx="914400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>
              <a:solidFill>
                <a:schemeClr val="bg1"/>
              </a:solidFill>
            </a:endParaRPr>
          </a:p>
        </p:txBody>
      </p:sp>
      <p:sp>
        <p:nvSpPr>
          <p:cNvPr id="7" name="Elipsa 6">
            <a:extLst>
              <a:ext uri="{FF2B5EF4-FFF2-40B4-BE49-F238E27FC236}">
                <a16:creationId xmlns:a16="http://schemas.microsoft.com/office/drawing/2014/main" id="{48716CDD-6313-4BA8-B6BD-65C19087654F}"/>
              </a:ext>
            </a:extLst>
          </p:cNvPr>
          <p:cNvSpPr/>
          <p:nvPr/>
        </p:nvSpPr>
        <p:spPr>
          <a:xfrm>
            <a:off x="4437777" y="4187199"/>
            <a:ext cx="1308682" cy="56206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528817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 uiExpand="1" animBg="1"/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F332D54E-65C6-454E-9316-C645DD27F7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Terminologija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C8BAFDE9-3E7F-42D6-9CDB-AC10B395F7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hr-HR" dirty="0"/>
              <a:t>Prije nego modeliramo svoju prvu bazu, upoznajmo se sa dva pojma koji se koriste pri modeliranju</a:t>
            </a:r>
          </a:p>
          <a:p>
            <a:r>
              <a:rPr lang="hr-HR" dirty="0"/>
              <a:t>Svaku tablicu zovemo </a:t>
            </a:r>
            <a:r>
              <a:rPr lang="hr-HR" b="1" dirty="0"/>
              <a:t>entitet</a:t>
            </a:r>
          </a:p>
          <a:p>
            <a:pPr lvl="1"/>
            <a:r>
              <a:rPr lang="hr-HR" dirty="0"/>
              <a:t>Ime tablice pišemo u množini jer je riječ o skupu zapisa tog tipa</a:t>
            </a:r>
          </a:p>
          <a:p>
            <a:r>
              <a:rPr lang="hr-HR" dirty="0"/>
              <a:t>Svako svojstvo na jednoj tablici zovemo </a:t>
            </a:r>
            <a:r>
              <a:rPr lang="hr-HR" b="1" dirty="0"/>
              <a:t>atribut</a:t>
            </a:r>
          </a:p>
          <a:p>
            <a:pPr lvl="1"/>
            <a:r>
              <a:rPr lang="hr-HR" dirty="0"/>
              <a:t>Atributi imaju tip podatka koji se sprema, baš kao i varijable u programu</a:t>
            </a:r>
          </a:p>
        </p:txBody>
      </p:sp>
    </p:spTree>
    <p:extLst>
      <p:ext uri="{BB962C8B-B14F-4D97-AF65-F5344CB8AC3E}">
        <p14:creationId xmlns:p14="http://schemas.microsoft.com/office/powerpoint/2010/main" val="2632409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E3D3ABF-B84A-4C7A-932D-ACE004F8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1. Zadatak – naša prva baza podataka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140A6D8B-10E3-4B77-9F1F-300559A44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Definirati entitet koji bi služio za </a:t>
            </a:r>
            <a:r>
              <a:rPr lang="hr-HR" dirty="0" err="1"/>
              <a:t>zapisavanje</a:t>
            </a:r>
            <a:r>
              <a:rPr lang="hr-HR" dirty="0"/>
              <a:t> ocjena na nekom predmetu. Koja nam svojstva trebaju?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970F7779-DC9E-4FB8-8260-2B55F4750F9B}"/>
              </a:ext>
            </a:extLst>
          </p:cNvPr>
          <p:cNvSpPr/>
          <p:nvPr/>
        </p:nvSpPr>
        <p:spPr>
          <a:xfrm>
            <a:off x="3917136" y="3908775"/>
            <a:ext cx="914400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Ocjene</a:t>
            </a:r>
          </a:p>
        </p:txBody>
      </p:sp>
      <p:sp>
        <p:nvSpPr>
          <p:cNvPr id="5" name="Elipsa 4">
            <a:extLst>
              <a:ext uri="{FF2B5EF4-FFF2-40B4-BE49-F238E27FC236}">
                <a16:creationId xmlns:a16="http://schemas.microsoft.com/office/drawing/2014/main" id="{1A83B233-117B-40DA-B259-70E50AC06F65}"/>
              </a:ext>
            </a:extLst>
          </p:cNvPr>
          <p:cNvSpPr/>
          <p:nvPr/>
        </p:nvSpPr>
        <p:spPr>
          <a:xfrm>
            <a:off x="1620474" y="3030376"/>
            <a:ext cx="2246850" cy="79724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Ime i prezime studenta</a:t>
            </a:r>
          </a:p>
        </p:txBody>
      </p:sp>
      <p:sp>
        <p:nvSpPr>
          <p:cNvPr id="7" name="Elipsa 6">
            <a:extLst>
              <a:ext uri="{FF2B5EF4-FFF2-40B4-BE49-F238E27FC236}">
                <a16:creationId xmlns:a16="http://schemas.microsoft.com/office/drawing/2014/main" id="{5A9E0FF5-CA80-43D1-8B26-DE30E1874948}"/>
              </a:ext>
            </a:extLst>
          </p:cNvPr>
          <p:cNvSpPr/>
          <p:nvPr/>
        </p:nvSpPr>
        <p:spPr>
          <a:xfrm>
            <a:off x="2180090" y="4659270"/>
            <a:ext cx="1627461" cy="64644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Ime predmeta</a:t>
            </a:r>
          </a:p>
        </p:txBody>
      </p:sp>
      <p:sp>
        <p:nvSpPr>
          <p:cNvPr id="8" name="Elipsa 7">
            <a:extLst>
              <a:ext uri="{FF2B5EF4-FFF2-40B4-BE49-F238E27FC236}">
                <a16:creationId xmlns:a16="http://schemas.microsoft.com/office/drawing/2014/main" id="{2A129DF7-4E4F-4523-8DDD-AC8DD6AEBBF8}"/>
              </a:ext>
            </a:extLst>
          </p:cNvPr>
          <p:cNvSpPr/>
          <p:nvPr/>
        </p:nvSpPr>
        <p:spPr>
          <a:xfrm>
            <a:off x="5306262" y="4643833"/>
            <a:ext cx="1551440" cy="56206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Ocjena</a:t>
            </a:r>
          </a:p>
        </p:txBody>
      </p:sp>
      <p:sp>
        <p:nvSpPr>
          <p:cNvPr id="9" name="Elipsa 8">
            <a:extLst>
              <a:ext uri="{FF2B5EF4-FFF2-40B4-BE49-F238E27FC236}">
                <a16:creationId xmlns:a16="http://schemas.microsoft.com/office/drawing/2014/main" id="{B898FF94-24BF-43E0-B03C-E2F571373665}"/>
              </a:ext>
            </a:extLst>
          </p:cNvPr>
          <p:cNvSpPr/>
          <p:nvPr/>
        </p:nvSpPr>
        <p:spPr>
          <a:xfrm>
            <a:off x="5276675" y="3030376"/>
            <a:ext cx="2246851" cy="73732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 dirty="0">
              <a:solidFill>
                <a:schemeClr val="tx1"/>
              </a:solidFill>
            </a:endParaRPr>
          </a:p>
          <a:p>
            <a:pPr algn="ctr"/>
            <a:r>
              <a:rPr lang="hr-HR" dirty="0">
                <a:solidFill>
                  <a:schemeClr val="tx1"/>
                </a:solidFill>
              </a:rPr>
              <a:t>Ime i prezime nastavnika</a:t>
            </a:r>
          </a:p>
          <a:p>
            <a:pPr algn="ctr"/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1" name="Ravni poveznik 10">
            <a:extLst>
              <a:ext uri="{FF2B5EF4-FFF2-40B4-BE49-F238E27FC236}">
                <a16:creationId xmlns:a16="http://schemas.microsoft.com/office/drawing/2014/main" id="{1842EF84-5734-414A-A883-28D7520FE2B6}"/>
              </a:ext>
            </a:extLst>
          </p:cNvPr>
          <p:cNvCxnSpPr>
            <a:stCxn id="5" idx="5"/>
          </p:cNvCxnSpPr>
          <p:nvPr/>
        </p:nvCxnSpPr>
        <p:spPr>
          <a:xfrm>
            <a:off x="3538280" y="3710870"/>
            <a:ext cx="378856" cy="1979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avni poveznik 13">
            <a:extLst>
              <a:ext uri="{FF2B5EF4-FFF2-40B4-BE49-F238E27FC236}">
                <a16:creationId xmlns:a16="http://schemas.microsoft.com/office/drawing/2014/main" id="{D1448877-DBBE-4968-92C5-D2B604D899D0}"/>
              </a:ext>
            </a:extLst>
          </p:cNvPr>
          <p:cNvCxnSpPr>
            <a:cxnSpLocks/>
            <a:endCxn id="7" idx="7"/>
          </p:cNvCxnSpPr>
          <p:nvPr/>
        </p:nvCxnSpPr>
        <p:spPr>
          <a:xfrm flipH="1">
            <a:off x="3569215" y="4382517"/>
            <a:ext cx="347922" cy="37142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avni poveznik 15">
            <a:extLst>
              <a:ext uri="{FF2B5EF4-FFF2-40B4-BE49-F238E27FC236}">
                <a16:creationId xmlns:a16="http://schemas.microsoft.com/office/drawing/2014/main" id="{8792AC14-F56F-49B5-BFDB-9F38EB6B8049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4822096" y="4403242"/>
            <a:ext cx="711369" cy="32290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Ravni poveznik 17">
            <a:extLst>
              <a:ext uri="{FF2B5EF4-FFF2-40B4-BE49-F238E27FC236}">
                <a16:creationId xmlns:a16="http://schemas.microsoft.com/office/drawing/2014/main" id="{F52D0031-D192-4634-8712-7BA7268AE602}"/>
              </a:ext>
            </a:extLst>
          </p:cNvPr>
          <p:cNvCxnSpPr>
            <a:cxnSpLocks/>
          </p:cNvCxnSpPr>
          <p:nvPr/>
        </p:nvCxnSpPr>
        <p:spPr>
          <a:xfrm flipV="1">
            <a:off x="4822096" y="3581604"/>
            <a:ext cx="559005" cy="3271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5085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  <p:bldP spid="5" grpId="0" animBg="1"/>
      <p:bldP spid="7" grpId="0" animBg="1"/>
      <p:bldP spid="8" grpId="0" animBg="1"/>
      <p:bldP spid="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E3D3ABF-B84A-4C7A-932D-ACE004F8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1. Problem – entitet(i)?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140A6D8B-10E3-4B77-9F1F-300559A44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Kako ćemo izvući ocjene za danog studenta? </a:t>
            </a:r>
            <a:r>
              <a:rPr lang="hr-HR" dirty="0" err="1"/>
              <a:t>Oćemo</a:t>
            </a:r>
            <a:r>
              <a:rPr lang="hr-HR" dirty="0"/>
              <a:t> li uspoređivat svaki put kombinaciju imena, prezimena i ocjene?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970F7779-DC9E-4FB8-8260-2B55F4750F9B}"/>
              </a:ext>
            </a:extLst>
          </p:cNvPr>
          <p:cNvSpPr/>
          <p:nvPr/>
        </p:nvSpPr>
        <p:spPr>
          <a:xfrm>
            <a:off x="3917136" y="3908775"/>
            <a:ext cx="914400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Ocjene</a:t>
            </a:r>
          </a:p>
        </p:txBody>
      </p:sp>
      <p:sp>
        <p:nvSpPr>
          <p:cNvPr id="5" name="Elipsa 4">
            <a:extLst>
              <a:ext uri="{FF2B5EF4-FFF2-40B4-BE49-F238E27FC236}">
                <a16:creationId xmlns:a16="http://schemas.microsoft.com/office/drawing/2014/main" id="{1A83B233-117B-40DA-B259-70E50AC06F65}"/>
              </a:ext>
            </a:extLst>
          </p:cNvPr>
          <p:cNvSpPr/>
          <p:nvPr/>
        </p:nvSpPr>
        <p:spPr>
          <a:xfrm>
            <a:off x="1620474" y="3030376"/>
            <a:ext cx="2246850" cy="79724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Ime i prezime studenta</a:t>
            </a:r>
          </a:p>
        </p:txBody>
      </p:sp>
      <p:sp>
        <p:nvSpPr>
          <p:cNvPr id="7" name="Elipsa 6">
            <a:extLst>
              <a:ext uri="{FF2B5EF4-FFF2-40B4-BE49-F238E27FC236}">
                <a16:creationId xmlns:a16="http://schemas.microsoft.com/office/drawing/2014/main" id="{5A9E0FF5-CA80-43D1-8B26-DE30E1874948}"/>
              </a:ext>
            </a:extLst>
          </p:cNvPr>
          <p:cNvSpPr/>
          <p:nvPr/>
        </p:nvSpPr>
        <p:spPr>
          <a:xfrm>
            <a:off x="2180090" y="4659270"/>
            <a:ext cx="1627461" cy="64644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Ime predmeta</a:t>
            </a:r>
          </a:p>
        </p:txBody>
      </p:sp>
      <p:sp>
        <p:nvSpPr>
          <p:cNvPr id="8" name="Elipsa 7">
            <a:extLst>
              <a:ext uri="{FF2B5EF4-FFF2-40B4-BE49-F238E27FC236}">
                <a16:creationId xmlns:a16="http://schemas.microsoft.com/office/drawing/2014/main" id="{2A129DF7-4E4F-4523-8DDD-AC8DD6AEBBF8}"/>
              </a:ext>
            </a:extLst>
          </p:cNvPr>
          <p:cNvSpPr/>
          <p:nvPr/>
        </p:nvSpPr>
        <p:spPr>
          <a:xfrm>
            <a:off x="5306262" y="4643833"/>
            <a:ext cx="1551440" cy="56206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Ocjena</a:t>
            </a:r>
          </a:p>
        </p:txBody>
      </p:sp>
      <p:sp>
        <p:nvSpPr>
          <p:cNvPr id="9" name="Elipsa 8">
            <a:extLst>
              <a:ext uri="{FF2B5EF4-FFF2-40B4-BE49-F238E27FC236}">
                <a16:creationId xmlns:a16="http://schemas.microsoft.com/office/drawing/2014/main" id="{B898FF94-24BF-43E0-B03C-E2F571373665}"/>
              </a:ext>
            </a:extLst>
          </p:cNvPr>
          <p:cNvSpPr/>
          <p:nvPr/>
        </p:nvSpPr>
        <p:spPr>
          <a:xfrm>
            <a:off x="5276675" y="3030376"/>
            <a:ext cx="2246851" cy="73732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 dirty="0">
              <a:solidFill>
                <a:schemeClr val="tx1"/>
              </a:solidFill>
            </a:endParaRPr>
          </a:p>
          <a:p>
            <a:pPr algn="ctr"/>
            <a:r>
              <a:rPr lang="hr-HR" dirty="0">
                <a:solidFill>
                  <a:schemeClr val="tx1"/>
                </a:solidFill>
              </a:rPr>
              <a:t>Ime i prezime nastavnika</a:t>
            </a:r>
          </a:p>
          <a:p>
            <a:pPr algn="ctr"/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1" name="Ravni poveznik 10">
            <a:extLst>
              <a:ext uri="{FF2B5EF4-FFF2-40B4-BE49-F238E27FC236}">
                <a16:creationId xmlns:a16="http://schemas.microsoft.com/office/drawing/2014/main" id="{1842EF84-5734-414A-A883-28D7520FE2B6}"/>
              </a:ext>
            </a:extLst>
          </p:cNvPr>
          <p:cNvCxnSpPr>
            <a:stCxn id="5" idx="5"/>
          </p:cNvCxnSpPr>
          <p:nvPr/>
        </p:nvCxnSpPr>
        <p:spPr>
          <a:xfrm>
            <a:off x="3538280" y="3710870"/>
            <a:ext cx="378856" cy="1979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avni poveznik 13">
            <a:extLst>
              <a:ext uri="{FF2B5EF4-FFF2-40B4-BE49-F238E27FC236}">
                <a16:creationId xmlns:a16="http://schemas.microsoft.com/office/drawing/2014/main" id="{D1448877-DBBE-4968-92C5-D2B604D899D0}"/>
              </a:ext>
            </a:extLst>
          </p:cNvPr>
          <p:cNvCxnSpPr>
            <a:cxnSpLocks/>
            <a:endCxn id="7" idx="7"/>
          </p:cNvCxnSpPr>
          <p:nvPr/>
        </p:nvCxnSpPr>
        <p:spPr>
          <a:xfrm flipH="1">
            <a:off x="3569215" y="4382517"/>
            <a:ext cx="347922" cy="37142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avni poveznik 15">
            <a:extLst>
              <a:ext uri="{FF2B5EF4-FFF2-40B4-BE49-F238E27FC236}">
                <a16:creationId xmlns:a16="http://schemas.microsoft.com/office/drawing/2014/main" id="{8792AC14-F56F-49B5-BFDB-9F38EB6B8049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4822096" y="4403242"/>
            <a:ext cx="711369" cy="32290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Ravni poveznik 17">
            <a:extLst>
              <a:ext uri="{FF2B5EF4-FFF2-40B4-BE49-F238E27FC236}">
                <a16:creationId xmlns:a16="http://schemas.microsoft.com/office/drawing/2014/main" id="{F52D0031-D192-4634-8712-7BA7268AE602}"/>
              </a:ext>
            </a:extLst>
          </p:cNvPr>
          <p:cNvCxnSpPr>
            <a:cxnSpLocks/>
          </p:cNvCxnSpPr>
          <p:nvPr/>
        </p:nvCxnSpPr>
        <p:spPr>
          <a:xfrm flipV="1">
            <a:off x="4822096" y="3581604"/>
            <a:ext cx="559005" cy="3271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3781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  <p:bldP spid="5" grpId="0" animBg="1"/>
      <p:bldP spid="7" grpId="0" animBg="1"/>
      <p:bldP spid="8" grpId="0" animBg="1"/>
      <p:bldP spid="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E3D3ABF-B84A-4C7A-932D-ACE004F8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1. Problem – entitet(i)?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140A6D8B-10E3-4B77-9F1F-300559A44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Pri modeliranju uvijek izbjegavamo nepotreban višak podataka</a:t>
            </a:r>
          </a:p>
          <a:p>
            <a:r>
              <a:rPr lang="hr-HR" b="1" dirty="0"/>
              <a:t>Relacija</a:t>
            </a:r>
            <a:r>
              <a:rPr lang="hr-HR" dirty="0"/>
              <a:t> – međusobni odnos dvaju entiteta – način razmišljanja ‘student ima ocjene, ali i ocjene imaju studenta’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970F7779-DC9E-4FB8-8260-2B55F4750F9B}"/>
              </a:ext>
            </a:extLst>
          </p:cNvPr>
          <p:cNvSpPr/>
          <p:nvPr/>
        </p:nvSpPr>
        <p:spPr>
          <a:xfrm>
            <a:off x="3917136" y="4307399"/>
            <a:ext cx="914400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Ocjene</a:t>
            </a:r>
          </a:p>
        </p:txBody>
      </p:sp>
      <p:sp>
        <p:nvSpPr>
          <p:cNvPr id="7" name="Elipsa 6">
            <a:extLst>
              <a:ext uri="{FF2B5EF4-FFF2-40B4-BE49-F238E27FC236}">
                <a16:creationId xmlns:a16="http://schemas.microsoft.com/office/drawing/2014/main" id="{5A9E0FF5-CA80-43D1-8B26-DE30E1874948}"/>
              </a:ext>
            </a:extLst>
          </p:cNvPr>
          <p:cNvSpPr/>
          <p:nvPr/>
        </p:nvSpPr>
        <p:spPr>
          <a:xfrm>
            <a:off x="2180090" y="5057894"/>
            <a:ext cx="1627461" cy="64644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Ime predmeta</a:t>
            </a:r>
          </a:p>
        </p:txBody>
      </p:sp>
      <p:sp>
        <p:nvSpPr>
          <p:cNvPr id="8" name="Elipsa 7">
            <a:extLst>
              <a:ext uri="{FF2B5EF4-FFF2-40B4-BE49-F238E27FC236}">
                <a16:creationId xmlns:a16="http://schemas.microsoft.com/office/drawing/2014/main" id="{2A129DF7-4E4F-4523-8DDD-AC8DD6AEBBF8}"/>
              </a:ext>
            </a:extLst>
          </p:cNvPr>
          <p:cNvSpPr/>
          <p:nvPr/>
        </p:nvSpPr>
        <p:spPr>
          <a:xfrm>
            <a:off x="5306262" y="5042457"/>
            <a:ext cx="1551440" cy="56206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Ocjena</a:t>
            </a:r>
          </a:p>
        </p:txBody>
      </p:sp>
      <p:sp>
        <p:nvSpPr>
          <p:cNvPr id="9" name="Elipsa 8">
            <a:extLst>
              <a:ext uri="{FF2B5EF4-FFF2-40B4-BE49-F238E27FC236}">
                <a16:creationId xmlns:a16="http://schemas.microsoft.com/office/drawing/2014/main" id="{B898FF94-24BF-43E0-B03C-E2F571373665}"/>
              </a:ext>
            </a:extLst>
          </p:cNvPr>
          <p:cNvSpPr/>
          <p:nvPr/>
        </p:nvSpPr>
        <p:spPr>
          <a:xfrm>
            <a:off x="5381101" y="3611564"/>
            <a:ext cx="2246851" cy="73732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 dirty="0">
              <a:solidFill>
                <a:schemeClr val="tx1"/>
              </a:solidFill>
            </a:endParaRPr>
          </a:p>
          <a:p>
            <a:pPr algn="ctr"/>
            <a:r>
              <a:rPr lang="hr-HR" dirty="0">
                <a:solidFill>
                  <a:schemeClr val="tx1"/>
                </a:solidFill>
              </a:rPr>
              <a:t>Ime i prezime nastavnika</a:t>
            </a:r>
          </a:p>
          <a:p>
            <a:pPr algn="ctr"/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1" name="Ravni poveznik 10">
            <a:extLst>
              <a:ext uri="{FF2B5EF4-FFF2-40B4-BE49-F238E27FC236}">
                <a16:creationId xmlns:a16="http://schemas.microsoft.com/office/drawing/2014/main" id="{1842EF84-5734-414A-A883-28D7520FE2B6}"/>
              </a:ext>
            </a:extLst>
          </p:cNvPr>
          <p:cNvCxnSpPr>
            <a:cxnSpLocks/>
          </p:cNvCxnSpPr>
          <p:nvPr/>
        </p:nvCxnSpPr>
        <p:spPr>
          <a:xfrm>
            <a:off x="3538282" y="4120763"/>
            <a:ext cx="378856" cy="1979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avni poveznik 13">
            <a:extLst>
              <a:ext uri="{FF2B5EF4-FFF2-40B4-BE49-F238E27FC236}">
                <a16:creationId xmlns:a16="http://schemas.microsoft.com/office/drawing/2014/main" id="{D1448877-DBBE-4968-92C5-D2B604D899D0}"/>
              </a:ext>
            </a:extLst>
          </p:cNvPr>
          <p:cNvCxnSpPr>
            <a:cxnSpLocks/>
            <a:endCxn id="7" idx="7"/>
          </p:cNvCxnSpPr>
          <p:nvPr/>
        </p:nvCxnSpPr>
        <p:spPr>
          <a:xfrm flipH="1">
            <a:off x="3569215" y="4781141"/>
            <a:ext cx="347922" cy="37142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avni poveznik 15">
            <a:extLst>
              <a:ext uri="{FF2B5EF4-FFF2-40B4-BE49-F238E27FC236}">
                <a16:creationId xmlns:a16="http://schemas.microsoft.com/office/drawing/2014/main" id="{8792AC14-F56F-49B5-BFDB-9F38EB6B8049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4822096" y="4801866"/>
            <a:ext cx="711369" cy="32290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Ravni poveznik 17">
            <a:extLst>
              <a:ext uri="{FF2B5EF4-FFF2-40B4-BE49-F238E27FC236}">
                <a16:creationId xmlns:a16="http://schemas.microsoft.com/office/drawing/2014/main" id="{F52D0031-D192-4634-8712-7BA7268AE602}"/>
              </a:ext>
            </a:extLst>
          </p:cNvPr>
          <p:cNvCxnSpPr>
            <a:cxnSpLocks/>
          </p:cNvCxnSpPr>
          <p:nvPr/>
        </p:nvCxnSpPr>
        <p:spPr>
          <a:xfrm flipV="1">
            <a:off x="4822096" y="3980228"/>
            <a:ext cx="559005" cy="3271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ravokutnik 12">
            <a:extLst>
              <a:ext uri="{FF2B5EF4-FFF2-40B4-BE49-F238E27FC236}">
                <a16:creationId xmlns:a16="http://schemas.microsoft.com/office/drawing/2014/main" id="{7143F158-EEE1-4AB7-8D7A-84A8E8A7400E}"/>
              </a:ext>
            </a:extLst>
          </p:cNvPr>
          <p:cNvSpPr/>
          <p:nvPr/>
        </p:nvSpPr>
        <p:spPr>
          <a:xfrm>
            <a:off x="2482804" y="3980228"/>
            <a:ext cx="1055477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Studenti</a:t>
            </a:r>
          </a:p>
        </p:txBody>
      </p:sp>
    </p:spTree>
    <p:extLst>
      <p:ext uri="{BB962C8B-B14F-4D97-AF65-F5344CB8AC3E}">
        <p14:creationId xmlns:p14="http://schemas.microsoft.com/office/powerpoint/2010/main" val="4195407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  <p:bldP spid="7" grpId="0" animBg="1"/>
      <p:bldP spid="8" grpId="0" animBg="1"/>
      <p:bldP spid="9" grpId="0" animBg="1"/>
      <p:bldP spid="1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E3D3ABF-B84A-4C7A-932D-ACE004F8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2. Zadatak – kako dalje možemo poboljšati bazu?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140A6D8B-10E3-4B77-9F1F-300559A44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Koje atribute zapravo možemo tretirati kao entitete? Koji podaci bi se bespotrebno ponavljali sa svakim novim upisom? Koji entiteti bi bili u relaciji? Nacrtati kako bi baza izgledala.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970F7779-DC9E-4FB8-8260-2B55F4750F9B}"/>
              </a:ext>
            </a:extLst>
          </p:cNvPr>
          <p:cNvSpPr/>
          <p:nvPr/>
        </p:nvSpPr>
        <p:spPr>
          <a:xfrm>
            <a:off x="3917136" y="4307399"/>
            <a:ext cx="914400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Ocjene</a:t>
            </a:r>
          </a:p>
        </p:txBody>
      </p:sp>
      <p:sp>
        <p:nvSpPr>
          <p:cNvPr id="7" name="Elipsa 6">
            <a:extLst>
              <a:ext uri="{FF2B5EF4-FFF2-40B4-BE49-F238E27FC236}">
                <a16:creationId xmlns:a16="http://schemas.microsoft.com/office/drawing/2014/main" id="{5A9E0FF5-CA80-43D1-8B26-DE30E1874948}"/>
              </a:ext>
            </a:extLst>
          </p:cNvPr>
          <p:cNvSpPr/>
          <p:nvPr/>
        </p:nvSpPr>
        <p:spPr>
          <a:xfrm>
            <a:off x="2180090" y="5057894"/>
            <a:ext cx="1627461" cy="64644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Ime predmeta</a:t>
            </a:r>
          </a:p>
        </p:txBody>
      </p:sp>
      <p:sp>
        <p:nvSpPr>
          <p:cNvPr id="8" name="Elipsa 7">
            <a:extLst>
              <a:ext uri="{FF2B5EF4-FFF2-40B4-BE49-F238E27FC236}">
                <a16:creationId xmlns:a16="http://schemas.microsoft.com/office/drawing/2014/main" id="{2A129DF7-4E4F-4523-8DDD-AC8DD6AEBBF8}"/>
              </a:ext>
            </a:extLst>
          </p:cNvPr>
          <p:cNvSpPr/>
          <p:nvPr/>
        </p:nvSpPr>
        <p:spPr>
          <a:xfrm>
            <a:off x="5306262" y="5042457"/>
            <a:ext cx="1551440" cy="56206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Ocjena</a:t>
            </a:r>
          </a:p>
        </p:txBody>
      </p:sp>
      <p:sp>
        <p:nvSpPr>
          <p:cNvPr id="9" name="Elipsa 8">
            <a:extLst>
              <a:ext uri="{FF2B5EF4-FFF2-40B4-BE49-F238E27FC236}">
                <a16:creationId xmlns:a16="http://schemas.microsoft.com/office/drawing/2014/main" id="{B898FF94-24BF-43E0-B03C-E2F571373665}"/>
              </a:ext>
            </a:extLst>
          </p:cNvPr>
          <p:cNvSpPr/>
          <p:nvPr/>
        </p:nvSpPr>
        <p:spPr>
          <a:xfrm>
            <a:off x="5276675" y="3429000"/>
            <a:ext cx="2246851" cy="73732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 dirty="0">
              <a:solidFill>
                <a:schemeClr val="tx1"/>
              </a:solidFill>
            </a:endParaRPr>
          </a:p>
          <a:p>
            <a:pPr algn="ctr"/>
            <a:r>
              <a:rPr lang="hr-HR" dirty="0">
                <a:solidFill>
                  <a:schemeClr val="tx1"/>
                </a:solidFill>
              </a:rPr>
              <a:t>Ime i prezime nastavnika</a:t>
            </a:r>
          </a:p>
          <a:p>
            <a:pPr algn="ctr"/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1" name="Ravni poveznik 10">
            <a:extLst>
              <a:ext uri="{FF2B5EF4-FFF2-40B4-BE49-F238E27FC236}">
                <a16:creationId xmlns:a16="http://schemas.microsoft.com/office/drawing/2014/main" id="{1842EF84-5734-414A-A883-28D7520FE2B6}"/>
              </a:ext>
            </a:extLst>
          </p:cNvPr>
          <p:cNvCxnSpPr>
            <a:cxnSpLocks/>
          </p:cNvCxnSpPr>
          <p:nvPr/>
        </p:nvCxnSpPr>
        <p:spPr>
          <a:xfrm>
            <a:off x="3538282" y="4120763"/>
            <a:ext cx="378856" cy="1979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avni poveznik 13">
            <a:extLst>
              <a:ext uri="{FF2B5EF4-FFF2-40B4-BE49-F238E27FC236}">
                <a16:creationId xmlns:a16="http://schemas.microsoft.com/office/drawing/2014/main" id="{D1448877-DBBE-4968-92C5-D2B604D899D0}"/>
              </a:ext>
            </a:extLst>
          </p:cNvPr>
          <p:cNvCxnSpPr>
            <a:cxnSpLocks/>
            <a:endCxn id="7" idx="7"/>
          </p:cNvCxnSpPr>
          <p:nvPr/>
        </p:nvCxnSpPr>
        <p:spPr>
          <a:xfrm flipH="1">
            <a:off x="3569215" y="4781141"/>
            <a:ext cx="347922" cy="37142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avni poveznik 15">
            <a:extLst>
              <a:ext uri="{FF2B5EF4-FFF2-40B4-BE49-F238E27FC236}">
                <a16:creationId xmlns:a16="http://schemas.microsoft.com/office/drawing/2014/main" id="{8792AC14-F56F-49B5-BFDB-9F38EB6B8049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4822096" y="4801866"/>
            <a:ext cx="711369" cy="32290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Ravni poveznik 17">
            <a:extLst>
              <a:ext uri="{FF2B5EF4-FFF2-40B4-BE49-F238E27FC236}">
                <a16:creationId xmlns:a16="http://schemas.microsoft.com/office/drawing/2014/main" id="{F52D0031-D192-4634-8712-7BA7268AE602}"/>
              </a:ext>
            </a:extLst>
          </p:cNvPr>
          <p:cNvCxnSpPr>
            <a:cxnSpLocks/>
          </p:cNvCxnSpPr>
          <p:nvPr/>
        </p:nvCxnSpPr>
        <p:spPr>
          <a:xfrm flipV="1">
            <a:off x="4822096" y="3980228"/>
            <a:ext cx="559005" cy="3271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ravokutnik 12">
            <a:extLst>
              <a:ext uri="{FF2B5EF4-FFF2-40B4-BE49-F238E27FC236}">
                <a16:creationId xmlns:a16="http://schemas.microsoft.com/office/drawing/2014/main" id="{7143F158-EEE1-4AB7-8D7A-84A8E8A7400E}"/>
              </a:ext>
            </a:extLst>
          </p:cNvPr>
          <p:cNvSpPr/>
          <p:nvPr/>
        </p:nvSpPr>
        <p:spPr>
          <a:xfrm>
            <a:off x="2513738" y="3645471"/>
            <a:ext cx="1055477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Studenti</a:t>
            </a:r>
          </a:p>
        </p:txBody>
      </p:sp>
    </p:spTree>
    <p:extLst>
      <p:ext uri="{BB962C8B-B14F-4D97-AF65-F5344CB8AC3E}">
        <p14:creationId xmlns:p14="http://schemas.microsoft.com/office/powerpoint/2010/main" val="1941897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  <p:bldP spid="7" grpId="0" animBg="1"/>
      <p:bldP spid="8" grpId="0" animBg="1"/>
      <p:bldP spid="9" grpId="0" animBg="1"/>
      <p:bldP spid="1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E3D3ABF-B84A-4C7A-932D-ACE004F8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2. Zadatak – kako dalje možemo poboljšati bazu?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140A6D8B-10E3-4B77-9F1F-300559A44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Koje atribute zapravo možemo tretirati kao tablice? Koji podaci bi se bespotrebno ponavljali sa svakim novim upisom? Nacrtati kako bi baza izgledala nakon toga.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970F7779-DC9E-4FB8-8260-2B55F4750F9B}"/>
              </a:ext>
            </a:extLst>
          </p:cNvPr>
          <p:cNvSpPr/>
          <p:nvPr/>
        </p:nvSpPr>
        <p:spPr>
          <a:xfrm>
            <a:off x="3917136" y="4307399"/>
            <a:ext cx="914400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Ocjene</a:t>
            </a:r>
          </a:p>
        </p:txBody>
      </p:sp>
      <p:sp>
        <p:nvSpPr>
          <p:cNvPr id="8" name="Elipsa 7">
            <a:extLst>
              <a:ext uri="{FF2B5EF4-FFF2-40B4-BE49-F238E27FC236}">
                <a16:creationId xmlns:a16="http://schemas.microsoft.com/office/drawing/2014/main" id="{2A129DF7-4E4F-4523-8DDD-AC8DD6AEBBF8}"/>
              </a:ext>
            </a:extLst>
          </p:cNvPr>
          <p:cNvSpPr/>
          <p:nvPr/>
        </p:nvSpPr>
        <p:spPr>
          <a:xfrm>
            <a:off x="5297782" y="3626834"/>
            <a:ext cx="1551440" cy="56206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Ocjena</a:t>
            </a:r>
          </a:p>
        </p:txBody>
      </p:sp>
      <p:cxnSp>
        <p:nvCxnSpPr>
          <p:cNvPr id="11" name="Ravni poveznik 10">
            <a:extLst>
              <a:ext uri="{FF2B5EF4-FFF2-40B4-BE49-F238E27FC236}">
                <a16:creationId xmlns:a16="http://schemas.microsoft.com/office/drawing/2014/main" id="{1842EF84-5734-414A-A883-28D7520FE2B6}"/>
              </a:ext>
            </a:extLst>
          </p:cNvPr>
          <p:cNvCxnSpPr>
            <a:cxnSpLocks/>
          </p:cNvCxnSpPr>
          <p:nvPr/>
        </p:nvCxnSpPr>
        <p:spPr>
          <a:xfrm>
            <a:off x="3538282" y="4120763"/>
            <a:ext cx="378856" cy="1979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avni poveznik 13">
            <a:extLst>
              <a:ext uri="{FF2B5EF4-FFF2-40B4-BE49-F238E27FC236}">
                <a16:creationId xmlns:a16="http://schemas.microsoft.com/office/drawing/2014/main" id="{D1448877-DBBE-4968-92C5-D2B604D899D0}"/>
              </a:ext>
            </a:extLst>
          </p:cNvPr>
          <p:cNvCxnSpPr>
            <a:cxnSpLocks/>
          </p:cNvCxnSpPr>
          <p:nvPr/>
        </p:nvCxnSpPr>
        <p:spPr>
          <a:xfrm flipH="1">
            <a:off x="3569215" y="4781141"/>
            <a:ext cx="347922" cy="37142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avni poveznik 15">
            <a:extLst>
              <a:ext uri="{FF2B5EF4-FFF2-40B4-BE49-F238E27FC236}">
                <a16:creationId xmlns:a16="http://schemas.microsoft.com/office/drawing/2014/main" id="{8792AC14-F56F-49B5-BFDB-9F38EB6B8049}"/>
              </a:ext>
            </a:extLst>
          </p:cNvPr>
          <p:cNvCxnSpPr>
            <a:cxnSpLocks/>
            <a:endCxn id="8" idx="3"/>
          </p:cNvCxnSpPr>
          <p:nvPr/>
        </p:nvCxnSpPr>
        <p:spPr>
          <a:xfrm flipV="1">
            <a:off x="4831536" y="4106585"/>
            <a:ext cx="693449" cy="20081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ravokutnik 12">
            <a:extLst>
              <a:ext uri="{FF2B5EF4-FFF2-40B4-BE49-F238E27FC236}">
                <a16:creationId xmlns:a16="http://schemas.microsoft.com/office/drawing/2014/main" id="{7143F158-EEE1-4AB7-8D7A-84A8E8A7400E}"/>
              </a:ext>
            </a:extLst>
          </p:cNvPr>
          <p:cNvSpPr/>
          <p:nvPr/>
        </p:nvSpPr>
        <p:spPr>
          <a:xfrm>
            <a:off x="2513738" y="3645471"/>
            <a:ext cx="1055477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Studenti</a:t>
            </a:r>
          </a:p>
        </p:txBody>
      </p:sp>
      <p:sp>
        <p:nvSpPr>
          <p:cNvPr id="17" name="Pravokutnik 16">
            <a:extLst>
              <a:ext uri="{FF2B5EF4-FFF2-40B4-BE49-F238E27FC236}">
                <a16:creationId xmlns:a16="http://schemas.microsoft.com/office/drawing/2014/main" id="{065816A6-C645-4A7A-8999-8CB44EC7B770}"/>
              </a:ext>
            </a:extLst>
          </p:cNvPr>
          <p:cNvSpPr/>
          <p:nvPr/>
        </p:nvSpPr>
        <p:spPr>
          <a:xfrm>
            <a:off x="2989416" y="5152564"/>
            <a:ext cx="1097731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Predmeti</a:t>
            </a:r>
          </a:p>
        </p:txBody>
      </p:sp>
      <p:sp>
        <p:nvSpPr>
          <p:cNvPr id="19" name="Pravokutnik 18">
            <a:extLst>
              <a:ext uri="{FF2B5EF4-FFF2-40B4-BE49-F238E27FC236}">
                <a16:creationId xmlns:a16="http://schemas.microsoft.com/office/drawing/2014/main" id="{90F81B42-7A4C-4DE7-A3DB-20A12456A4CD}"/>
              </a:ext>
            </a:extLst>
          </p:cNvPr>
          <p:cNvSpPr/>
          <p:nvPr/>
        </p:nvSpPr>
        <p:spPr>
          <a:xfrm>
            <a:off x="4595461" y="5152563"/>
            <a:ext cx="1228845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Nastavnici</a:t>
            </a:r>
          </a:p>
        </p:txBody>
      </p:sp>
      <p:cxnSp>
        <p:nvCxnSpPr>
          <p:cNvPr id="15" name="Ravni poveznik 14">
            <a:extLst>
              <a:ext uri="{FF2B5EF4-FFF2-40B4-BE49-F238E27FC236}">
                <a16:creationId xmlns:a16="http://schemas.microsoft.com/office/drawing/2014/main" id="{774350E2-5FA9-4C72-867E-84785FC3ADE6}"/>
              </a:ext>
            </a:extLst>
          </p:cNvPr>
          <p:cNvCxnSpPr>
            <a:stCxn id="17" idx="3"/>
            <a:endCxn id="19" idx="1"/>
          </p:cNvCxnSpPr>
          <p:nvPr/>
        </p:nvCxnSpPr>
        <p:spPr>
          <a:xfrm flipV="1">
            <a:off x="4087147" y="5395844"/>
            <a:ext cx="508314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2731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  <p:bldP spid="8" grpId="0" animBg="1"/>
      <p:bldP spid="13" grpId="0" animBg="1"/>
      <p:bldP spid="17" grpId="0" animBg="1"/>
      <p:bldP spid="1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E3D3ABF-B84A-4C7A-932D-ACE004F8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2. Problem – tko je tko?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140A6D8B-10E3-4B77-9F1F-300559A44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Što ako više zapisa jednog entiteta ima iste vrijednosti? Npr. studenti sa istim imenom i prezimenom?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970F7779-DC9E-4FB8-8260-2B55F4750F9B}"/>
              </a:ext>
            </a:extLst>
          </p:cNvPr>
          <p:cNvSpPr/>
          <p:nvPr/>
        </p:nvSpPr>
        <p:spPr>
          <a:xfrm>
            <a:off x="3917136" y="4307399"/>
            <a:ext cx="914400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Ocjene</a:t>
            </a:r>
          </a:p>
        </p:txBody>
      </p:sp>
      <p:sp>
        <p:nvSpPr>
          <p:cNvPr id="8" name="Elipsa 7">
            <a:extLst>
              <a:ext uri="{FF2B5EF4-FFF2-40B4-BE49-F238E27FC236}">
                <a16:creationId xmlns:a16="http://schemas.microsoft.com/office/drawing/2014/main" id="{2A129DF7-4E4F-4523-8DDD-AC8DD6AEBBF8}"/>
              </a:ext>
            </a:extLst>
          </p:cNvPr>
          <p:cNvSpPr/>
          <p:nvPr/>
        </p:nvSpPr>
        <p:spPr>
          <a:xfrm>
            <a:off x="5297782" y="3626834"/>
            <a:ext cx="1551440" cy="56206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Ocjena</a:t>
            </a:r>
          </a:p>
        </p:txBody>
      </p:sp>
      <p:cxnSp>
        <p:nvCxnSpPr>
          <p:cNvPr id="11" name="Ravni poveznik 10">
            <a:extLst>
              <a:ext uri="{FF2B5EF4-FFF2-40B4-BE49-F238E27FC236}">
                <a16:creationId xmlns:a16="http://schemas.microsoft.com/office/drawing/2014/main" id="{1842EF84-5734-414A-A883-28D7520FE2B6}"/>
              </a:ext>
            </a:extLst>
          </p:cNvPr>
          <p:cNvCxnSpPr>
            <a:cxnSpLocks/>
          </p:cNvCxnSpPr>
          <p:nvPr/>
        </p:nvCxnSpPr>
        <p:spPr>
          <a:xfrm>
            <a:off x="3538282" y="4120763"/>
            <a:ext cx="378856" cy="1979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avni poveznik 13">
            <a:extLst>
              <a:ext uri="{FF2B5EF4-FFF2-40B4-BE49-F238E27FC236}">
                <a16:creationId xmlns:a16="http://schemas.microsoft.com/office/drawing/2014/main" id="{D1448877-DBBE-4968-92C5-D2B604D899D0}"/>
              </a:ext>
            </a:extLst>
          </p:cNvPr>
          <p:cNvCxnSpPr>
            <a:cxnSpLocks/>
          </p:cNvCxnSpPr>
          <p:nvPr/>
        </p:nvCxnSpPr>
        <p:spPr>
          <a:xfrm flipH="1">
            <a:off x="3569215" y="4781141"/>
            <a:ext cx="347922" cy="37142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avni poveznik 15">
            <a:extLst>
              <a:ext uri="{FF2B5EF4-FFF2-40B4-BE49-F238E27FC236}">
                <a16:creationId xmlns:a16="http://schemas.microsoft.com/office/drawing/2014/main" id="{8792AC14-F56F-49B5-BFDB-9F38EB6B8049}"/>
              </a:ext>
            </a:extLst>
          </p:cNvPr>
          <p:cNvCxnSpPr>
            <a:cxnSpLocks/>
            <a:endCxn id="8" idx="3"/>
          </p:cNvCxnSpPr>
          <p:nvPr/>
        </p:nvCxnSpPr>
        <p:spPr>
          <a:xfrm flipV="1">
            <a:off x="4831536" y="4106585"/>
            <a:ext cx="693449" cy="20081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ravokutnik 12">
            <a:extLst>
              <a:ext uri="{FF2B5EF4-FFF2-40B4-BE49-F238E27FC236}">
                <a16:creationId xmlns:a16="http://schemas.microsoft.com/office/drawing/2014/main" id="{7143F158-EEE1-4AB7-8D7A-84A8E8A7400E}"/>
              </a:ext>
            </a:extLst>
          </p:cNvPr>
          <p:cNvSpPr/>
          <p:nvPr/>
        </p:nvSpPr>
        <p:spPr>
          <a:xfrm>
            <a:off x="2513738" y="3645471"/>
            <a:ext cx="1055477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Studenti</a:t>
            </a:r>
          </a:p>
        </p:txBody>
      </p:sp>
      <p:sp>
        <p:nvSpPr>
          <p:cNvPr id="17" name="Pravokutnik 16">
            <a:extLst>
              <a:ext uri="{FF2B5EF4-FFF2-40B4-BE49-F238E27FC236}">
                <a16:creationId xmlns:a16="http://schemas.microsoft.com/office/drawing/2014/main" id="{065816A6-C645-4A7A-8999-8CB44EC7B770}"/>
              </a:ext>
            </a:extLst>
          </p:cNvPr>
          <p:cNvSpPr/>
          <p:nvPr/>
        </p:nvSpPr>
        <p:spPr>
          <a:xfrm>
            <a:off x="2989416" y="5152564"/>
            <a:ext cx="1097731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Predmeti</a:t>
            </a:r>
          </a:p>
        </p:txBody>
      </p:sp>
      <p:sp>
        <p:nvSpPr>
          <p:cNvPr id="19" name="Pravokutnik 18">
            <a:extLst>
              <a:ext uri="{FF2B5EF4-FFF2-40B4-BE49-F238E27FC236}">
                <a16:creationId xmlns:a16="http://schemas.microsoft.com/office/drawing/2014/main" id="{90F81B42-7A4C-4DE7-A3DB-20A12456A4CD}"/>
              </a:ext>
            </a:extLst>
          </p:cNvPr>
          <p:cNvSpPr/>
          <p:nvPr/>
        </p:nvSpPr>
        <p:spPr>
          <a:xfrm>
            <a:off x="4595461" y="5152563"/>
            <a:ext cx="1228845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Nastavnici</a:t>
            </a:r>
          </a:p>
        </p:txBody>
      </p:sp>
      <p:cxnSp>
        <p:nvCxnSpPr>
          <p:cNvPr id="15" name="Ravni poveznik 14">
            <a:extLst>
              <a:ext uri="{FF2B5EF4-FFF2-40B4-BE49-F238E27FC236}">
                <a16:creationId xmlns:a16="http://schemas.microsoft.com/office/drawing/2014/main" id="{774350E2-5FA9-4C72-867E-84785FC3ADE6}"/>
              </a:ext>
            </a:extLst>
          </p:cNvPr>
          <p:cNvCxnSpPr>
            <a:stCxn id="17" idx="3"/>
            <a:endCxn id="19" idx="1"/>
          </p:cNvCxnSpPr>
          <p:nvPr/>
        </p:nvCxnSpPr>
        <p:spPr>
          <a:xfrm flipV="1">
            <a:off x="4087147" y="5395844"/>
            <a:ext cx="508314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8656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  <p:bldP spid="8" grpId="0" animBg="1"/>
      <p:bldP spid="13" grpId="0" animBg="1"/>
      <p:bldP spid="17" grpId="0" animBg="1"/>
      <p:bldP spid="19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E3D3ABF-B84A-4C7A-932D-ACE004F8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2. Problem – tko je tko?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140A6D8B-10E3-4B77-9F1F-300559A44B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3744665"/>
          </a:xfrm>
        </p:spPr>
        <p:txBody>
          <a:bodyPr>
            <a:normAutofit fontScale="92500" lnSpcReduction="10000"/>
          </a:bodyPr>
          <a:lstStyle/>
          <a:p>
            <a:r>
              <a:rPr lang="hr-HR" dirty="0"/>
              <a:t>Uvodimo koncept </a:t>
            </a:r>
            <a:r>
              <a:rPr lang="hr-HR" b="1" dirty="0"/>
              <a:t>identifikatora</a:t>
            </a:r>
            <a:r>
              <a:rPr lang="hr-HR" dirty="0"/>
              <a:t> – jedinstvene vrijednosti za svaki redak.</a:t>
            </a:r>
          </a:p>
          <a:p>
            <a:r>
              <a:rPr lang="hr-HR" dirty="0"/>
              <a:t>Po </a:t>
            </a:r>
            <a:r>
              <a:rPr lang="hr-HR" dirty="0" err="1"/>
              <a:t>defaultu</a:t>
            </a:r>
            <a:r>
              <a:rPr lang="hr-HR" dirty="0"/>
              <a:t> će to biti </a:t>
            </a:r>
            <a:r>
              <a:rPr lang="hr-HR" dirty="0" err="1"/>
              <a:t>integer</a:t>
            </a:r>
            <a:r>
              <a:rPr lang="hr-HR" dirty="0"/>
              <a:t> koji se sam povećava sa svakim novim zapisom.</a:t>
            </a:r>
          </a:p>
          <a:p>
            <a:r>
              <a:rPr lang="hr-HR" dirty="0"/>
              <a:t>Možemo birati i nešto drugo, npr. u slučaju studenta njegov matični broj. (zašto je to možda loše?)</a:t>
            </a:r>
          </a:p>
          <a:p>
            <a:r>
              <a:rPr lang="hr-HR" dirty="0"/>
              <a:t>Možemo reći da je identifikator kombinacija stupaca.</a:t>
            </a:r>
          </a:p>
          <a:p>
            <a:r>
              <a:rPr lang="hr-HR" dirty="0"/>
              <a:t>Svaki entitet će imati svoj identifikator -&gt; zovemo ga </a:t>
            </a:r>
            <a:r>
              <a:rPr lang="hr-HR" b="1" dirty="0"/>
              <a:t>primarni ključ</a:t>
            </a:r>
          </a:p>
          <a:p>
            <a:endParaRPr lang="hr-HR" dirty="0"/>
          </a:p>
          <a:p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3397678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E3D3ABF-B84A-4C7A-932D-ACE004F8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2. Problem – tko je tko?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970F7779-DC9E-4FB8-8260-2B55F4750F9B}"/>
              </a:ext>
            </a:extLst>
          </p:cNvPr>
          <p:cNvSpPr/>
          <p:nvPr/>
        </p:nvSpPr>
        <p:spPr>
          <a:xfrm>
            <a:off x="3917136" y="3233608"/>
            <a:ext cx="914400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Ocjene</a:t>
            </a:r>
          </a:p>
        </p:txBody>
      </p:sp>
      <p:sp>
        <p:nvSpPr>
          <p:cNvPr id="8" name="Elipsa 7">
            <a:extLst>
              <a:ext uri="{FF2B5EF4-FFF2-40B4-BE49-F238E27FC236}">
                <a16:creationId xmlns:a16="http://schemas.microsoft.com/office/drawing/2014/main" id="{2A129DF7-4E4F-4523-8DDD-AC8DD6AEBBF8}"/>
              </a:ext>
            </a:extLst>
          </p:cNvPr>
          <p:cNvSpPr/>
          <p:nvPr/>
        </p:nvSpPr>
        <p:spPr>
          <a:xfrm>
            <a:off x="5297782" y="2553043"/>
            <a:ext cx="1551440" cy="56206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Ocjena</a:t>
            </a:r>
          </a:p>
        </p:txBody>
      </p:sp>
      <p:cxnSp>
        <p:nvCxnSpPr>
          <p:cNvPr id="11" name="Ravni poveznik 10">
            <a:extLst>
              <a:ext uri="{FF2B5EF4-FFF2-40B4-BE49-F238E27FC236}">
                <a16:creationId xmlns:a16="http://schemas.microsoft.com/office/drawing/2014/main" id="{1842EF84-5734-414A-A883-28D7520FE2B6}"/>
              </a:ext>
            </a:extLst>
          </p:cNvPr>
          <p:cNvCxnSpPr>
            <a:cxnSpLocks/>
          </p:cNvCxnSpPr>
          <p:nvPr/>
        </p:nvCxnSpPr>
        <p:spPr>
          <a:xfrm>
            <a:off x="3538282" y="3046972"/>
            <a:ext cx="378856" cy="1979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avni poveznik 13">
            <a:extLst>
              <a:ext uri="{FF2B5EF4-FFF2-40B4-BE49-F238E27FC236}">
                <a16:creationId xmlns:a16="http://schemas.microsoft.com/office/drawing/2014/main" id="{D1448877-DBBE-4968-92C5-D2B604D899D0}"/>
              </a:ext>
            </a:extLst>
          </p:cNvPr>
          <p:cNvCxnSpPr>
            <a:cxnSpLocks/>
          </p:cNvCxnSpPr>
          <p:nvPr/>
        </p:nvCxnSpPr>
        <p:spPr>
          <a:xfrm flipH="1">
            <a:off x="3569215" y="3707350"/>
            <a:ext cx="347922" cy="37142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avni poveznik 15">
            <a:extLst>
              <a:ext uri="{FF2B5EF4-FFF2-40B4-BE49-F238E27FC236}">
                <a16:creationId xmlns:a16="http://schemas.microsoft.com/office/drawing/2014/main" id="{8792AC14-F56F-49B5-BFDB-9F38EB6B8049}"/>
              </a:ext>
            </a:extLst>
          </p:cNvPr>
          <p:cNvCxnSpPr>
            <a:cxnSpLocks/>
            <a:endCxn id="8" idx="3"/>
          </p:cNvCxnSpPr>
          <p:nvPr/>
        </p:nvCxnSpPr>
        <p:spPr>
          <a:xfrm flipV="1">
            <a:off x="4831536" y="3032794"/>
            <a:ext cx="693449" cy="20081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ravokutnik 12">
            <a:extLst>
              <a:ext uri="{FF2B5EF4-FFF2-40B4-BE49-F238E27FC236}">
                <a16:creationId xmlns:a16="http://schemas.microsoft.com/office/drawing/2014/main" id="{7143F158-EEE1-4AB7-8D7A-84A8E8A7400E}"/>
              </a:ext>
            </a:extLst>
          </p:cNvPr>
          <p:cNvSpPr/>
          <p:nvPr/>
        </p:nvSpPr>
        <p:spPr>
          <a:xfrm>
            <a:off x="2513738" y="2571680"/>
            <a:ext cx="1055477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Studenti</a:t>
            </a:r>
          </a:p>
        </p:txBody>
      </p:sp>
      <p:sp>
        <p:nvSpPr>
          <p:cNvPr id="17" name="Pravokutnik 16">
            <a:extLst>
              <a:ext uri="{FF2B5EF4-FFF2-40B4-BE49-F238E27FC236}">
                <a16:creationId xmlns:a16="http://schemas.microsoft.com/office/drawing/2014/main" id="{065816A6-C645-4A7A-8999-8CB44EC7B770}"/>
              </a:ext>
            </a:extLst>
          </p:cNvPr>
          <p:cNvSpPr/>
          <p:nvPr/>
        </p:nvSpPr>
        <p:spPr>
          <a:xfrm>
            <a:off x="2989416" y="4078773"/>
            <a:ext cx="1097731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Predmeti</a:t>
            </a:r>
          </a:p>
        </p:txBody>
      </p:sp>
      <p:sp>
        <p:nvSpPr>
          <p:cNvPr id="19" name="Pravokutnik 18">
            <a:extLst>
              <a:ext uri="{FF2B5EF4-FFF2-40B4-BE49-F238E27FC236}">
                <a16:creationId xmlns:a16="http://schemas.microsoft.com/office/drawing/2014/main" id="{90F81B42-7A4C-4DE7-A3DB-20A12456A4CD}"/>
              </a:ext>
            </a:extLst>
          </p:cNvPr>
          <p:cNvSpPr/>
          <p:nvPr/>
        </p:nvSpPr>
        <p:spPr>
          <a:xfrm>
            <a:off x="4595461" y="4078772"/>
            <a:ext cx="1228845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Nastavnici</a:t>
            </a:r>
          </a:p>
        </p:txBody>
      </p:sp>
      <p:cxnSp>
        <p:nvCxnSpPr>
          <p:cNvPr id="15" name="Ravni poveznik 14">
            <a:extLst>
              <a:ext uri="{FF2B5EF4-FFF2-40B4-BE49-F238E27FC236}">
                <a16:creationId xmlns:a16="http://schemas.microsoft.com/office/drawing/2014/main" id="{774350E2-5FA9-4C72-867E-84785FC3ADE6}"/>
              </a:ext>
            </a:extLst>
          </p:cNvPr>
          <p:cNvCxnSpPr>
            <a:stCxn id="17" idx="3"/>
            <a:endCxn id="19" idx="1"/>
          </p:cNvCxnSpPr>
          <p:nvPr/>
        </p:nvCxnSpPr>
        <p:spPr>
          <a:xfrm flipV="1">
            <a:off x="4087147" y="4322053"/>
            <a:ext cx="508314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Elipsa 17">
            <a:extLst>
              <a:ext uri="{FF2B5EF4-FFF2-40B4-BE49-F238E27FC236}">
                <a16:creationId xmlns:a16="http://schemas.microsoft.com/office/drawing/2014/main" id="{99C20986-DCDB-4C6D-BBC4-050DFB784D60}"/>
              </a:ext>
            </a:extLst>
          </p:cNvPr>
          <p:cNvSpPr/>
          <p:nvPr/>
        </p:nvSpPr>
        <p:spPr>
          <a:xfrm>
            <a:off x="4054115" y="2666303"/>
            <a:ext cx="737271" cy="33554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err="1">
                <a:solidFill>
                  <a:schemeClr val="tx1"/>
                </a:solidFill>
              </a:rPr>
              <a:t>Id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20" name="Elipsa 19">
            <a:extLst>
              <a:ext uri="{FF2B5EF4-FFF2-40B4-BE49-F238E27FC236}">
                <a16:creationId xmlns:a16="http://schemas.microsoft.com/office/drawing/2014/main" id="{0B6D8D10-994A-4C32-8338-0065A0AEE188}"/>
              </a:ext>
            </a:extLst>
          </p:cNvPr>
          <p:cNvSpPr/>
          <p:nvPr/>
        </p:nvSpPr>
        <p:spPr>
          <a:xfrm>
            <a:off x="2620780" y="1963413"/>
            <a:ext cx="737271" cy="33554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err="1">
                <a:solidFill>
                  <a:schemeClr val="tx1"/>
                </a:solidFill>
              </a:rPr>
              <a:t>Id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21" name="Elipsa 20">
            <a:extLst>
              <a:ext uri="{FF2B5EF4-FFF2-40B4-BE49-F238E27FC236}">
                <a16:creationId xmlns:a16="http://schemas.microsoft.com/office/drawing/2014/main" id="{7EE9286F-4CAF-43D0-972A-0F6EB72D812E}"/>
              </a:ext>
            </a:extLst>
          </p:cNvPr>
          <p:cNvSpPr/>
          <p:nvPr/>
        </p:nvSpPr>
        <p:spPr>
          <a:xfrm>
            <a:off x="1776467" y="4154281"/>
            <a:ext cx="737271" cy="33554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err="1">
                <a:solidFill>
                  <a:schemeClr val="tx1"/>
                </a:solidFill>
              </a:rPr>
              <a:t>Id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22" name="Elipsa 21">
            <a:extLst>
              <a:ext uri="{FF2B5EF4-FFF2-40B4-BE49-F238E27FC236}">
                <a16:creationId xmlns:a16="http://schemas.microsoft.com/office/drawing/2014/main" id="{67EF8905-DD96-448D-A038-7BDA43B1A374}"/>
              </a:ext>
            </a:extLst>
          </p:cNvPr>
          <p:cNvSpPr/>
          <p:nvPr/>
        </p:nvSpPr>
        <p:spPr>
          <a:xfrm>
            <a:off x="6073502" y="4154281"/>
            <a:ext cx="737271" cy="33554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err="1">
                <a:solidFill>
                  <a:schemeClr val="tx1"/>
                </a:solidFill>
              </a:rPr>
              <a:t>Id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23" name="Ravni poveznik 22">
            <a:extLst>
              <a:ext uri="{FF2B5EF4-FFF2-40B4-BE49-F238E27FC236}">
                <a16:creationId xmlns:a16="http://schemas.microsoft.com/office/drawing/2014/main" id="{1BC3C4E6-AC50-4D45-B210-6DEDEA6935C3}"/>
              </a:ext>
            </a:extLst>
          </p:cNvPr>
          <p:cNvCxnSpPr>
            <a:cxnSpLocks/>
            <a:stCxn id="20" idx="4"/>
            <a:endCxn id="13" idx="0"/>
          </p:cNvCxnSpPr>
          <p:nvPr/>
        </p:nvCxnSpPr>
        <p:spPr>
          <a:xfrm>
            <a:off x="2989416" y="2298955"/>
            <a:ext cx="52061" cy="2727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Ravni poveznik 23">
            <a:extLst>
              <a:ext uri="{FF2B5EF4-FFF2-40B4-BE49-F238E27FC236}">
                <a16:creationId xmlns:a16="http://schemas.microsoft.com/office/drawing/2014/main" id="{03FB1D12-3E2C-4D4A-9884-63FECE68F530}"/>
              </a:ext>
            </a:extLst>
          </p:cNvPr>
          <p:cNvCxnSpPr>
            <a:cxnSpLocks/>
            <a:stCxn id="21" idx="6"/>
            <a:endCxn id="17" idx="1"/>
          </p:cNvCxnSpPr>
          <p:nvPr/>
        </p:nvCxnSpPr>
        <p:spPr>
          <a:xfrm>
            <a:off x="2513738" y="4322052"/>
            <a:ext cx="475678" cy="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Ravni poveznik 24">
            <a:extLst>
              <a:ext uri="{FF2B5EF4-FFF2-40B4-BE49-F238E27FC236}">
                <a16:creationId xmlns:a16="http://schemas.microsoft.com/office/drawing/2014/main" id="{421F840C-E6C0-46C8-A1B0-5272A4B22249}"/>
              </a:ext>
            </a:extLst>
          </p:cNvPr>
          <p:cNvCxnSpPr>
            <a:cxnSpLocks/>
            <a:stCxn id="18" idx="4"/>
            <a:endCxn id="4" idx="0"/>
          </p:cNvCxnSpPr>
          <p:nvPr/>
        </p:nvCxnSpPr>
        <p:spPr>
          <a:xfrm flipH="1">
            <a:off x="4374336" y="3001845"/>
            <a:ext cx="48415" cy="23176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Ravni poveznik 27">
            <a:extLst>
              <a:ext uri="{FF2B5EF4-FFF2-40B4-BE49-F238E27FC236}">
                <a16:creationId xmlns:a16="http://schemas.microsoft.com/office/drawing/2014/main" id="{B43C7F51-3D62-47FF-A279-52D34CA9A0AB}"/>
              </a:ext>
            </a:extLst>
          </p:cNvPr>
          <p:cNvCxnSpPr>
            <a:cxnSpLocks/>
            <a:stCxn id="19" idx="3"/>
            <a:endCxn id="22" idx="2"/>
          </p:cNvCxnSpPr>
          <p:nvPr/>
        </p:nvCxnSpPr>
        <p:spPr>
          <a:xfrm flipV="1">
            <a:off x="5824306" y="4322052"/>
            <a:ext cx="249196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5105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13" grpId="0" animBg="1"/>
      <p:bldP spid="17" grpId="0" animBg="1"/>
      <p:bldP spid="19" grpId="0" animBg="1"/>
      <p:bldP spid="18" grpId="0" animBg="1"/>
      <p:bldP spid="20" grpId="0" animBg="1"/>
      <p:bldP spid="21" grpId="0" animBg="1"/>
      <p:bldP spid="2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B75E8-E115-449A-BD14-60AB01CB6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Što je to podatak?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26815-DF21-42CF-B807-AC8013ED16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4891" y="2429632"/>
            <a:ext cx="8674216" cy="9391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r-HR" sz="4800" dirty="0"/>
              <a:t>Činjenica zapisana na neki način.</a:t>
            </a:r>
          </a:p>
          <a:p>
            <a:endParaRPr lang="hr-HR" sz="4800" dirty="0"/>
          </a:p>
        </p:txBody>
      </p:sp>
      <p:pic>
        <p:nvPicPr>
          <p:cNvPr id="5" name="Slika 4" descr="Slika na kojoj se prikazuje na zatvorenom&#10;&#10;Opis je automatski generiran">
            <a:extLst>
              <a:ext uri="{FF2B5EF4-FFF2-40B4-BE49-F238E27FC236}">
                <a16:creationId xmlns:a16="http://schemas.microsoft.com/office/drawing/2014/main" id="{2EC6E5E7-568A-498E-BD04-9E14D4C883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0667" y="3489244"/>
            <a:ext cx="3862663" cy="2572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604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D6EE2A5A-CD8B-45FB-8468-1EAB4E723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Natrag na relacije - vrste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4135A7CF-37CE-48BC-8D39-8299129E9C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Entiteti su definirani. Pitanje je kako točno ostvarujemo relacije koje smo nacrtali?</a:t>
            </a:r>
          </a:p>
          <a:p>
            <a:r>
              <a:rPr lang="hr-HR" dirty="0"/>
              <a:t>Relacije ovise o međusobnom odnosu dvaju entiteta, i to u smislu brojnosti (jednine/množine)</a:t>
            </a:r>
          </a:p>
          <a:p>
            <a:r>
              <a:rPr lang="hr-HR" dirty="0"/>
              <a:t>Svaki put kada određujemo vrstu relacije, gledamo vezu prvo u jednom smjeru pa onda u drugom, te na daljem kraju veze zapisujemo koliko je čega – 1 za jedinu, N za množinu.</a:t>
            </a:r>
          </a:p>
          <a:p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3993466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E3D3ABF-B84A-4C7A-932D-ACE004F8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Natrag na relacije - vrste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140A6D8B-10E3-4B77-9F1F-300559A44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Promotrimo vezu između studenta i ocjene.</a:t>
            </a:r>
          </a:p>
          <a:p>
            <a:r>
              <a:rPr lang="hr-HR" dirty="0"/>
              <a:t>Koliko ocjena ima jedan student?</a:t>
            </a:r>
          </a:p>
          <a:p>
            <a:r>
              <a:rPr lang="hr-HR" dirty="0"/>
              <a:t>A koliko studenata ima jedna ocjena?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970F7779-DC9E-4FB8-8260-2B55F4750F9B}"/>
              </a:ext>
            </a:extLst>
          </p:cNvPr>
          <p:cNvSpPr/>
          <p:nvPr/>
        </p:nvSpPr>
        <p:spPr>
          <a:xfrm>
            <a:off x="5141946" y="3877482"/>
            <a:ext cx="914400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Ocjene</a:t>
            </a:r>
          </a:p>
        </p:txBody>
      </p:sp>
      <p:cxnSp>
        <p:nvCxnSpPr>
          <p:cNvPr id="11" name="Ravni poveznik 10">
            <a:extLst>
              <a:ext uri="{FF2B5EF4-FFF2-40B4-BE49-F238E27FC236}">
                <a16:creationId xmlns:a16="http://schemas.microsoft.com/office/drawing/2014/main" id="{1842EF84-5734-414A-A883-28D7520FE2B6}"/>
              </a:ext>
            </a:extLst>
          </p:cNvPr>
          <p:cNvCxnSpPr>
            <a:cxnSpLocks/>
            <a:stCxn id="13" idx="3"/>
            <a:endCxn id="4" idx="1"/>
          </p:cNvCxnSpPr>
          <p:nvPr/>
        </p:nvCxnSpPr>
        <p:spPr>
          <a:xfrm>
            <a:off x="3538282" y="4120763"/>
            <a:ext cx="160366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ravokutnik 12">
            <a:extLst>
              <a:ext uri="{FF2B5EF4-FFF2-40B4-BE49-F238E27FC236}">
                <a16:creationId xmlns:a16="http://schemas.microsoft.com/office/drawing/2014/main" id="{7143F158-EEE1-4AB7-8D7A-84A8E8A7400E}"/>
              </a:ext>
            </a:extLst>
          </p:cNvPr>
          <p:cNvSpPr/>
          <p:nvPr/>
        </p:nvSpPr>
        <p:spPr>
          <a:xfrm>
            <a:off x="2482805" y="3877482"/>
            <a:ext cx="1055477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Studenti</a:t>
            </a:r>
          </a:p>
        </p:txBody>
      </p:sp>
      <p:sp>
        <p:nvSpPr>
          <p:cNvPr id="7" name="TekstniOkvir 6">
            <a:extLst>
              <a:ext uri="{FF2B5EF4-FFF2-40B4-BE49-F238E27FC236}">
                <a16:creationId xmlns:a16="http://schemas.microsoft.com/office/drawing/2014/main" id="{DE10FDB0-FF8E-46CD-9004-115BAF7951E8}"/>
              </a:ext>
            </a:extLst>
          </p:cNvPr>
          <p:cNvSpPr txBox="1"/>
          <p:nvPr/>
        </p:nvSpPr>
        <p:spPr>
          <a:xfrm>
            <a:off x="4808200" y="3753198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9" name="TekstniOkvir 8">
            <a:extLst>
              <a:ext uri="{FF2B5EF4-FFF2-40B4-BE49-F238E27FC236}">
                <a16:creationId xmlns:a16="http://schemas.microsoft.com/office/drawing/2014/main" id="{C0E823A8-A61F-42C0-BDC5-49835DD4926A}"/>
              </a:ext>
            </a:extLst>
          </p:cNvPr>
          <p:cNvSpPr txBox="1"/>
          <p:nvPr/>
        </p:nvSpPr>
        <p:spPr>
          <a:xfrm>
            <a:off x="3571946" y="37496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10" name="TekstniOkvir 9">
            <a:extLst>
              <a:ext uri="{FF2B5EF4-FFF2-40B4-BE49-F238E27FC236}">
                <a16:creationId xmlns:a16="http://schemas.microsoft.com/office/drawing/2014/main" id="{5410930A-C8D6-403F-9DFE-C47C47A1779B}"/>
              </a:ext>
            </a:extLst>
          </p:cNvPr>
          <p:cNvSpPr txBox="1"/>
          <p:nvPr/>
        </p:nvSpPr>
        <p:spPr>
          <a:xfrm>
            <a:off x="822164" y="4546942"/>
            <a:ext cx="70359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Ovakvu relaciju zovemo 1:N (jedan naprema više, </a:t>
            </a:r>
            <a:r>
              <a:rPr lang="hr-HR" i="1" dirty="0"/>
              <a:t>one to </a:t>
            </a:r>
            <a:r>
              <a:rPr lang="hr-HR" i="1" dirty="0" err="1"/>
              <a:t>many</a:t>
            </a:r>
            <a:r>
              <a:rPr lang="hr-HR" dirty="0"/>
              <a:t>) relacija.</a:t>
            </a:r>
          </a:p>
        </p:txBody>
      </p:sp>
    </p:spTree>
    <p:extLst>
      <p:ext uri="{BB962C8B-B14F-4D97-AF65-F5344CB8AC3E}">
        <p14:creationId xmlns:p14="http://schemas.microsoft.com/office/powerpoint/2010/main" val="3277980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13" grpId="0" animBg="1"/>
      <p:bldP spid="7" grpId="0"/>
      <p:bldP spid="9" grpId="0"/>
      <p:bldP spid="1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E3D3ABF-B84A-4C7A-932D-ACE004F8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Natrag na relacije - vrste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140A6D8B-10E3-4B77-9F1F-300559A44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Sada pogledajmo vezu predmeta i nastavnika.</a:t>
            </a:r>
          </a:p>
          <a:p>
            <a:r>
              <a:rPr lang="hr-HR" dirty="0"/>
              <a:t>Koliko nastavnika sudjeluje na jednom predmetu (asistenti)?</a:t>
            </a:r>
          </a:p>
          <a:p>
            <a:r>
              <a:rPr lang="hr-HR" dirty="0"/>
              <a:t>A na koliko predmeta nastavnik predaje?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970F7779-DC9E-4FB8-8260-2B55F4750F9B}"/>
              </a:ext>
            </a:extLst>
          </p:cNvPr>
          <p:cNvSpPr/>
          <p:nvPr/>
        </p:nvSpPr>
        <p:spPr>
          <a:xfrm>
            <a:off x="5141946" y="3877482"/>
            <a:ext cx="1189086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Nastavnici</a:t>
            </a:r>
          </a:p>
        </p:txBody>
      </p:sp>
      <p:cxnSp>
        <p:nvCxnSpPr>
          <p:cNvPr id="11" name="Ravni poveznik 10">
            <a:extLst>
              <a:ext uri="{FF2B5EF4-FFF2-40B4-BE49-F238E27FC236}">
                <a16:creationId xmlns:a16="http://schemas.microsoft.com/office/drawing/2014/main" id="{1842EF84-5734-414A-A883-28D7520FE2B6}"/>
              </a:ext>
            </a:extLst>
          </p:cNvPr>
          <p:cNvCxnSpPr>
            <a:cxnSpLocks/>
            <a:stCxn id="13" idx="3"/>
            <a:endCxn id="4" idx="1"/>
          </p:cNvCxnSpPr>
          <p:nvPr/>
        </p:nvCxnSpPr>
        <p:spPr>
          <a:xfrm>
            <a:off x="3538283" y="4120763"/>
            <a:ext cx="160366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ravokutnik 12">
            <a:extLst>
              <a:ext uri="{FF2B5EF4-FFF2-40B4-BE49-F238E27FC236}">
                <a16:creationId xmlns:a16="http://schemas.microsoft.com/office/drawing/2014/main" id="{7143F158-EEE1-4AB7-8D7A-84A8E8A7400E}"/>
              </a:ext>
            </a:extLst>
          </p:cNvPr>
          <p:cNvSpPr/>
          <p:nvPr/>
        </p:nvSpPr>
        <p:spPr>
          <a:xfrm>
            <a:off x="2349197" y="3877482"/>
            <a:ext cx="1189086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Predmeti</a:t>
            </a:r>
          </a:p>
        </p:txBody>
      </p:sp>
      <p:sp>
        <p:nvSpPr>
          <p:cNvPr id="7" name="TekstniOkvir 6">
            <a:extLst>
              <a:ext uri="{FF2B5EF4-FFF2-40B4-BE49-F238E27FC236}">
                <a16:creationId xmlns:a16="http://schemas.microsoft.com/office/drawing/2014/main" id="{DE10FDB0-FF8E-46CD-9004-115BAF7951E8}"/>
              </a:ext>
            </a:extLst>
          </p:cNvPr>
          <p:cNvSpPr txBox="1"/>
          <p:nvPr/>
        </p:nvSpPr>
        <p:spPr>
          <a:xfrm>
            <a:off x="4808200" y="3753198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9" name="TekstniOkvir 8">
            <a:extLst>
              <a:ext uri="{FF2B5EF4-FFF2-40B4-BE49-F238E27FC236}">
                <a16:creationId xmlns:a16="http://schemas.microsoft.com/office/drawing/2014/main" id="{C0E823A8-A61F-42C0-BDC5-49835DD4926A}"/>
              </a:ext>
            </a:extLst>
          </p:cNvPr>
          <p:cNvSpPr txBox="1"/>
          <p:nvPr/>
        </p:nvSpPr>
        <p:spPr>
          <a:xfrm>
            <a:off x="3571946" y="3749665"/>
            <a:ext cx="352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M</a:t>
            </a:r>
          </a:p>
        </p:txBody>
      </p:sp>
      <p:sp>
        <p:nvSpPr>
          <p:cNvPr id="10" name="TekstniOkvir 9">
            <a:extLst>
              <a:ext uri="{FF2B5EF4-FFF2-40B4-BE49-F238E27FC236}">
                <a16:creationId xmlns:a16="http://schemas.microsoft.com/office/drawing/2014/main" id="{5410930A-C8D6-403F-9DFE-C47C47A1779B}"/>
              </a:ext>
            </a:extLst>
          </p:cNvPr>
          <p:cNvSpPr txBox="1"/>
          <p:nvPr/>
        </p:nvSpPr>
        <p:spPr>
          <a:xfrm>
            <a:off x="936073" y="4498979"/>
            <a:ext cx="70952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Ovakvu relaciju zovemo M:N (više naprema više, </a:t>
            </a:r>
            <a:r>
              <a:rPr lang="hr-HR" i="1" dirty="0" err="1"/>
              <a:t>many</a:t>
            </a:r>
            <a:r>
              <a:rPr lang="hr-HR" i="1" dirty="0"/>
              <a:t> to </a:t>
            </a:r>
            <a:r>
              <a:rPr lang="hr-HR" i="1" dirty="0" err="1"/>
              <a:t>many</a:t>
            </a:r>
            <a:r>
              <a:rPr lang="hr-HR" dirty="0"/>
              <a:t>) relacija.</a:t>
            </a:r>
          </a:p>
        </p:txBody>
      </p:sp>
    </p:spTree>
    <p:extLst>
      <p:ext uri="{BB962C8B-B14F-4D97-AF65-F5344CB8AC3E}">
        <p14:creationId xmlns:p14="http://schemas.microsoft.com/office/powerpoint/2010/main" val="3899131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13" grpId="0" animBg="1"/>
      <p:bldP spid="7" grpId="0"/>
      <p:bldP spid="9" grpId="0"/>
      <p:bldP spid="10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E3D3ABF-B84A-4C7A-932D-ACE004F8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Natrag na relacije - vrste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140A6D8B-10E3-4B77-9F1F-300559A44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Zamislimo da svaki student ima svoj indeks. Kad bi indeksi bili zasebni entitet, onda bi postigli treću osnovnu vrstu veze: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970F7779-DC9E-4FB8-8260-2B55F4750F9B}"/>
              </a:ext>
            </a:extLst>
          </p:cNvPr>
          <p:cNvSpPr/>
          <p:nvPr/>
        </p:nvSpPr>
        <p:spPr>
          <a:xfrm>
            <a:off x="5141946" y="3185718"/>
            <a:ext cx="1189086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Indeksi</a:t>
            </a:r>
          </a:p>
        </p:txBody>
      </p:sp>
      <p:cxnSp>
        <p:nvCxnSpPr>
          <p:cNvPr id="11" name="Ravni poveznik 10">
            <a:extLst>
              <a:ext uri="{FF2B5EF4-FFF2-40B4-BE49-F238E27FC236}">
                <a16:creationId xmlns:a16="http://schemas.microsoft.com/office/drawing/2014/main" id="{1842EF84-5734-414A-A883-28D7520FE2B6}"/>
              </a:ext>
            </a:extLst>
          </p:cNvPr>
          <p:cNvCxnSpPr>
            <a:cxnSpLocks/>
            <a:stCxn id="13" idx="3"/>
            <a:endCxn id="4" idx="1"/>
          </p:cNvCxnSpPr>
          <p:nvPr/>
        </p:nvCxnSpPr>
        <p:spPr>
          <a:xfrm flipV="1">
            <a:off x="3487949" y="3428999"/>
            <a:ext cx="1653997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ravokutnik 12">
            <a:extLst>
              <a:ext uri="{FF2B5EF4-FFF2-40B4-BE49-F238E27FC236}">
                <a16:creationId xmlns:a16="http://schemas.microsoft.com/office/drawing/2014/main" id="{7143F158-EEE1-4AB7-8D7A-84A8E8A7400E}"/>
              </a:ext>
            </a:extLst>
          </p:cNvPr>
          <p:cNvSpPr/>
          <p:nvPr/>
        </p:nvSpPr>
        <p:spPr>
          <a:xfrm>
            <a:off x="2298863" y="3185719"/>
            <a:ext cx="1189086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Studenti</a:t>
            </a:r>
          </a:p>
        </p:txBody>
      </p:sp>
      <p:sp>
        <p:nvSpPr>
          <p:cNvPr id="7" name="TekstniOkvir 6">
            <a:extLst>
              <a:ext uri="{FF2B5EF4-FFF2-40B4-BE49-F238E27FC236}">
                <a16:creationId xmlns:a16="http://schemas.microsoft.com/office/drawing/2014/main" id="{DE10FDB0-FF8E-46CD-9004-115BAF7951E8}"/>
              </a:ext>
            </a:extLst>
          </p:cNvPr>
          <p:cNvSpPr txBox="1"/>
          <p:nvPr/>
        </p:nvSpPr>
        <p:spPr>
          <a:xfrm>
            <a:off x="4808200" y="305966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9" name="TekstniOkvir 8">
            <a:extLst>
              <a:ext uri="{FF2B5EF4-FFF2-40B4-BE49-F238E27FC236}">
                <a16:creationId xmlns:a16="http://schemas.microsoft.com/office/drawing/2014/main" id="{C0E823A8-A61F-42C0-BDC5-49835DD4926A}"/>
              </a:ext>
            </a:extLst>
          </p:cNvPr>
          <p:cNvSpPr txBox="1"/>
          <p:nvPr/>
        </p:nvSpPr>
        <p:spPr>
          <a:xfrm>
            <a:off x="3521613" y="306394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10" name="TekstniOkvir 9">
            <a:extLst>
              <a:ext uri="{FF2B5EF4-FFF2-40B4-BE49-F238E27FC236}">
                <a16:creationId xmlns:a16="http://schemas.microsoft.com/office/drawing/2014/main" id="{5410930A-C8D6-403F-9DFE-C47C47A1779B}"/>
              </a:ext>
            </a:extLst>
          </p:cNvPr>
          <p:cNvSpPr txBox="1"/>
          <p:nvPr/>
        </p:nvSpPr>
        <p:spPr>
          <a:xfrm>
            <a:off x="1024393" y="3827154"/>
            <a:ext cx="7138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Ovakvu relaciju zovemo 1:1 (jedan naprema jedan, </a:t>
            </a:r>
            <a:r>
              <a:rPr lang="hr-HR" i="1" dirty="0"/>
              <a:t>one to one</a:t>
            </a:r>
            <a:r>
              <a:rPr lang="hr-HR" dirty="0"/>
              <a:t>) relacija.</a:t>
            </a:r>
          </a:p>
        </p:txBody>
      </p:sp>
      <p:sp>
        <p:nvSpPr>
          <p:cNvPr id="12" name="TekstniOkvir 11">
            <a:extLst>
              <a:ext uri="{FF2B5EF4-FFF2-40B4-BE49-F238E27FC236}">
                <a16:creationId xmlns:a16="http://schemas.microsoft.com/office/drawing/2014/main" id="{A7D7886D-D41D-456B-BD55-0ACAF39C778B}"/>
              </a:ext>
            </a:extLst>
          </p:cNvPr>
          <p:cNvSpPr txBox="1"/>
          <p:nvPr/>
        </p:nvSpPr>
        <p:spPr>
          <a:xfrm>
            <a:off x="1024393" y="4419759"/>
            <a:ext cx="713809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Ova relacija se u praksi rijetko koristi, jer u pravilu stvari koje su 1:1 mogu</a:t>
            </a:r>
          </a:p>
          <a:p>
            <a:r>
              <a:rPr lang="hr-HR" dirty="0"/>
              <a:t>sve biti unutar jedne tablice. Razlozi zbog kojih bi se nešto moglo razdvojiti u 1:1 vezu su da se ne pretjeruje s brojem stupaca u jednoj tablici ili u slučaju kad se 1:1 veza može smatrati neobaveznom, odnosno 1:0..1 vezom (</a:t>
            </a:r>
            <a:r>
              <a:rPr lang="hr-HR" i="1" dirty="0"/>
              <a:t>one to zero </a:t>
            </a:r>
            <a:r>
              <a:rPr lang="hr-HR" i="1" dirty="0" err="1"/>
              <a:t>or</a:t>
            </a:r>
            <a:r>
              <a:rPr lang="hr-HR" i="1" dirty="0"/>
              <a:t> one</a:t>
            </a:r>
            <a:r>
              <a:rPr lang="hr-HR" dirty="0"/>
              <a:t>). Primjer: jedan korisnik ima jedne bankovne podatke, a jedni bankovni podaci imaju jednog korisnika.</a:t>
            </a:r>
          </a:p>
        </p:txBody>
      </p:sp>
    </p:spTree>
    <p:extLst>
      <p:ext uri="{BB962C8B-B14F-4D97-AF65-F5344CB8AC3E}">
        <p14:creationId xmlns:p14="http://schemas.microsoft.com/office/powerpoint/2010/main" val="1881965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  <p:bldP spid="13" grpId="0" animBg="1"/>
      <p:bldP spid="7" grpId="0"/>
      <p:bldP spid="9" grpId="0"/>
      <p:bldP spid="10" grpId="0"/>
      <p:bldP spid="1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E3D3ABF-B84A-4C7A-932D-ACE004F8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3. Zadatak – nadopunjavanje veze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140A6D8B-10E3-4B77-9F1F-300559A44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Koja će veza biti između ocjena i predmeta?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970F7779-DC9E-4FB8-8260-2B55F4750F9B}"/>
              </a:ext>
            </a:extLst>
          </p:cNvPr>
          <p:cNvSpPr/>
          <p:nvPr/>
        </p:nvSpPr>
        <p:spPr>
          <a:xfrm>
            <a:off x="3657600" y="3619502"/>
            <a:ext cx="914400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Ocjene</a:t>
            </a:r>
          </a:p>
        </p:txBody>
      </p:sp>
      <p:sp>
        <p:nvSpPr>
          <p:cNvPr id="8" name="Elipsa 7">
            <a:extLst>
              <a:ext uri="{FF2B5EF4-FFF2-40B4-BE49-F238E27FC236}">
                <a16:creationId xmlns:a16="http://schemas.microsoft.com/office/drawing/2014/main" id="{2A129DF7-4E4F-4523-8DDD-AC8DD6AEBBF8}"/>
              </a:ext>
            </a:extLst>
          </p:cNvPr>
          <p:cNvSpPr/>
          <p:nvPr/>
        </p:nvSpPr>
        <p:spPr>
          <a:xfrm>
            <a:off x="5038246" y="2938937"/>
            <a:ext cx="1551440" cy="56206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Ocjena</a:t>
            </a:r>
          </a:p>
        </p:txBody>
      </p:sp>
      <p:cxnSp>
        <p:nvCxnSpPr>
          <p:cNvPr id="11" name="Ravni poveznik 10">
            <a:extLst>
              <a:ext uri="{FF2B5EF4-FFF2-40B4-BE49-F238E27FC236}">
                <a16:creationId xmlns:a16="http://schemas.microsoft.com/office/drawing/2014/main" id="{1842EF84-5734-414A-A883-28D7520FE2B6}"/>
              </a:ext>
            </a:extLst>
          </p:cNvPr>
          <p:cNvCxnSpPr>
            <a:cxnSpLocks/>
          </p:cNvCxnSpPr>
          <p:nvPr/>
        </p:nvCxnSpPr>
        <p:spPr>
          <a:xfrm>
            <a:off x="3278746" y="3432866"/>
            <a:ext cx="378856" cy="1979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avni poveznik 13">
            <a:extLst>
              <a:ext uri="{FF2B5EF4-FFF2-40B4-BE49-F238E27FC236}">
                <a16:creationId xmlns:a16="http://schemas.microsoft.com/office/drawing/2014/main" id="{D1448877-DBBE-4968-92C5-D2B604D899D0}"/>
              </a:ext>
            </a:extLst>
          </p:cNvPr>
          <p:cNvCxnSpPr>
            <a:cxnSpLocks/>
          </p:cNvCxnSpPr>
          <p:nvPr/>
        </p:nvCxnSpPr>
        <p:spPr>
          <a:xfrm flipH="1">
            <a:off x="3309679" y="4093244"/>
            <a:ext cx="347922" cy="37142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avni poveznik 15">
            <a:extLst>
              <a:ext uri="{FF2B5EF4-FFF2-40B4-BE49-F238E27FC236}">
                <a16:creationId xmlns:a16="http://schemas.microsoft.com/office/drawing/2014/main" id="{8792AC14-F56F-49B5-BFDB-9F38EB6B8049}"/>
              </a:ext>
            </a:extLst>
          </p:cNvPr>
          <p:cNvCxnSpPr>
            <a:cxnSpLocks/>
            <a:endCxn id="8" idx="3"/>
          </p:cNvCxnSpPr>
          <p:nvPr/>
        </p:nvCxnSpPr>
        <p:spPr>
          <a:xfrm flipV="1">
            <a:off x="4572000" y="3418688"/>
            <a:ext cx="693449" cy="20081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ravokutnik 12">
            <a:extLst>
              <a:ext uri="{FF2B5EF4-FFF2-40B4-BE49-F238E27FC236}">
                <a16:creationId xmlns:a16="http://schemas.microsoft.com/office/drawing/2014/main" id="{7143F158-EEE1-4AB7-8D7A-84A8E8A7400E}"/>
              </a:ext>
            </a:extLst>
          </p:cNvPr>
          <p:cNvSpPr/>
          <p:nvPr/>
        </p:nvSpPr>
        <p:spPr>
          <a:xfrm>
            <a:off x="2254202" y="2957574"/>
            <a:ext cx="1055477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Studenti</a:t>
            </a:r>
          </a:p>
        </p:txBody>
      </p:sp>
      <p:sp>
        <p:nvSpPr>
          <p:cNvPr id="17" name="Pravokutnik 16">
            <a:extLst>
              <a:ext uri="{FF2B5EF4-FFF2-40B4-BE49-F238E27FC236}">
                <a16:creationId xmlns:a16="http://schemas.microsoft.com/office/drawing/2014/main" id="{065816A6-C645-4A7A-8999-8CB44EC7B770}"/>
              </a:ext>
            </a:extLst>
          </p:cNvPr>
          <p:cNvSpPr/>
          <p:nvPr/>
        </p:nvSpPr>
        <p:spPr>
          <a:xfrm>
            <a:off x="2729880" y="4464667"/>
            <a:ext cx="1097731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Predmeti</a:t>
            </a:r>
          </a:p>
        </p:txBody>
      </p:sp>
      <p:sp>
        <p:nvSpPr>
          <p:cNvPr id="19" name="Pravokutnik 18">
            <a:extLst>
              <a:ext uri="{FF2B5EF4-FFF2-40B4-BE49-F238E27FC236}">
                <a16:creationId xmlns:a16="http://schemas.microsoft.com/office/drawing/2014/main" id="{90F81B42-7A4C-4DE7-A3DB-20A12456A4CD}"/>
              </a:ext>
            </a:extLst>
          </p:cNvPr>
          <p:cNvSpPr/>
          <p:nvPr/>
        </p:nvSpPr>
        <p:spPr>
          <a:xfrm>
            <a:off x="4335925" y="4464666"/>
            <a:ext cx="1228845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Nastavnici</a:t>
            </a:r>
          </a:p>
        </p:txBody>
      </p:sp>
      <p:cxnSp>
        <p:nvCxnSpPr>
          <p:cNvPr id="15" name="Ravni poveznik 14">
            <a:extLst>
              <a:ext uri="{FF2B5EF4-FFF2-40B4-BE49-F238E27FC236}">
                <a16:creationId xmlns:a16="http://schemas.microsoft.com/office/drawing/2014/main" id="{774350E2-5FA9-4C72-867E-84785FC3ADE6}"/>
              </a:ext>
            </a:extLst>
          </p:cNvPr>
          <p:cNvCxnSpPr>
            <a:stCxn id="17" idx="3"/>
            <a:endCxn id="19" idx="1"/>
          </p:cNvCxnSpPr>
          <p:nvPr/>
        </p:nvCxnSpPr>
        <p:spPr>
          <a:xfrm flipV="1">
            <a:off x="3827611" y="4707947"/>
            <a:ext cx="508314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kstniOkvir 4">
            <a:extLst>
              <a:ext uri="{FF2B5EF4-FFF2-40B4-BE49-F238E27FC236}">
                <a16:creationId xmlns:a16="http://schemas.microsoft.com/office/drawing/2014/main" id="{03A86394-1547-4482-96D0-A46770E75E39}"/>
              </a:ext>
            </a:extLst>
          </p:cNvPr>
          <p:cNvSpPr txBox="1"/>
          <p:nvPr/>
        </p:nvSpPr>
        <p:spPr>
          <a:xfrm>
            <a:off x="3540844" y="3313196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6" name="TekstniOkvir 5">
            <a:extLst>
              <a:ext uri="{FF2B5EF4-FFF2-40B4-BE49-F238E27FC236}">
                <a16:creationId xmlns:a16="http://schemas.microsoft.com/office/drawing/2014/main" id="{94C1B924-6744-407B-A36D-5C6E938F33A5}"/>
              </a:ext>
            </a:extLst>
          </p:cNvPr>
          <p:cNvSpPr txBox="1"/>
          <p:nvPr/>
        </p:nvSpPr>
        <p:spPr>
          <a:xfrm>
            <a:off x="3267522" y="3101904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18" name="TekstniOkvir 17">
            <a:extLst>
              <a:ext uri="{FF2B5EF4-FFF2-40B4-BE49-F238E27FC236}">
                <a16:creationId xmlns:a16="http://schemas.microsoft.com/office/drawing/2014/main" id="{5F9F2868-7A93-40B6-8E5F-6F586B385CC6}"/>
              </a:ext>
            </a:extLst>
          </p:cNvPr>
          <p:cNvSpPr txBox="1"/>
          <p:nvPr/>
        </p:nvSpPr>
        <p:spPr>
          <a:xfrm>
            <a:off x="4073664" y="4368075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20" name="TekstniOkvir 19">
            <a:extLst>
              <a:ext uri="{FF2B5EF4-FFF2-40B4-BE49-F238E27FC236}">
                <a16:creationId xmlns:a16="http://schemas.microsoft.com/office/drawing/2014/main" id="{47FFB963-7A74-46BC-B326-8382A6C1E10A}"/>
              </a:ext>
            </a:extLst>
          </p:cNvPr>
          <p:cNvSpPr txBox="1"/>
          <p:nvPr/>
        </p:nvSpPr>
        <p:spPr>
          <a:xfrm>
            <a:off x="3770422" y="4368075"/>
            <a:ext cx="352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M</a:t>
            </a:r>
          </a:p>
        </p:txBody>
      </p:sp>
      <p:sp>
        <p:nvSpPr>
          <p:cNvPr id="21" name="TekstniOkvir 20">
            <a:extLst>
              <a:ext uri="{FF2B5EF4-FFF2-40B4-BE49-F238E27FC236}">
                <a16:creationId xmlns:a16="http://schemas.microsoft.com/office/drawing/2014/main" id="{382BF985-2CD3-437F-AEB1-93C9443CCAA4}"/>
              </a:ext>
            </a:extLst>
          </p:cNvPr>
          <p:cNvSpPr txBox="1"/>
          <p:nvPr/>
        </p:nvSpPr>
        <p:spPr>
          <a:xfrm>
            <a:off x="3267522" y="3967460"/>
            <a:ext cx="282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955924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  <p:bldP spid="8" grpId="0" animBg="1"/>
      <p:bldP spid="13" grpId="0" animBg="1"/>
      <p:bldP spid="17" grpId="0" animBg="1"/>
      <p:bldP spid="19" grpId="0" animBg="1"/>
      <p:bldP spid="5" grpId="0"/>
      <p:bldP spid="6" grpId="0"/>
      <p:bldP spid="18" grpId="0"/>
      <p:bldP spid="20" grpId="0"/>
      <p:bldP spid="21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E3D3ABF-B84A-4C7A-932D-ACE004F8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3. Zadatak – nadopunjavanje veze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140A6D8B-10E3-4B77-9F1F-300559A44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Koja će veza biti između ocjena i predmeta?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970F7779-DC9E-4FB8-8260-2B55F4750F9B}"/>
              </a:ext>
            </a:extLst>
          </p:cNvPr>
          <p:cNvSpPr/>
          <p:nvPr/>
        </p:nvSpPr>
        <p:spPr>
          <a:xfrm>
            <a:off x="3657600" y="3619502"/>
            <a:ext cx="914400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Ocjene</a:t>
            </a:r>
          </a:p>
        </p:txBody>
      </p:sp>
      <p:sp>
        <p:nvSpPr>
          <p:cNvPr id="8" name="Elipsa 7">
            <a:extLst>
              <a:ext uri="{FF2B5EF4-FFF2-40B4-BE49-F238E27FC236}">
                <a16:creationId xmlns:a16="http://schemas.microsoft.com/office/drawing/2014/main" id="{2A129DF7-4E4F-4523-8DDD-AC8DD6AEBBF8}"/>
              </a:ext>
            </a:extLst>
          </p:cNvPr>
          <p:cNvSpPr/>
          <p:nvPr/>
        </p:nvSpPr>
        <p:spPr>
          <a:xfrm>
            <a:off x="5038246" y="2938937"/>
            <a:ext cx="1551440" cy="56206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Ocjena</a:t>
            </a:r>
          </a:p>
        </p:txBody>
      </p:sp>
      <p:cxnSp>
        <p:nvCxnSpPr>
          <p:cNvPr id="11" name="Ravni poveznik 10">
            <a:extLst>
              <a:ext uri="{FF2B5EF4-FFF2-40B4-BE49-F238E27FC236}">
                <a16:creationId xmlns:a16="http://schemas.microsoft.com/office/drawing/2014/main" id="{1842EF84-5734-414A-A883-28D7520FE2B6}"/>
              </a:ext>
            </a:extLst>
          </p:cNvPr>
          <p:cNvCxnSpPr>
            <a:cxnSpLocks/>
          </p:cNvCxnSpPr>
          <p:nvPr/>
        </p:nvCxnSpPr>
        <p:spPr>
          <a:xfrm>
            <a:off x="3278746" y="3432866"/>
            <a:ext cx="378856" cy="1979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avni poveznik 13">
            <a:extLst>
              <a:ext uri="{FF2B5EF4-FFF2-40B4-BE49-F238E27FC236}">
                <a16:creationId xmlns:a16="http://schemas.microsoft.com/office/drawing/2014/main" id="{D1448877-DBBE-4968-92C5-D2B604D899D0}"/>
              </a:ext>
            </a:extLst>
          </p:cNvPr>
          <p:cNvCxnSpPr>
            <a:cxnSpLocks/>
          </p:cNvCxnSpPr>
          <p:nvPr/>
        </p:nvCxnSpPr>
        <p:spPr>
          <a:xfrm flipH="1">
            <a:off x="3309679" y="4093244"/>
            <a:ext cx="347922" cy="37142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avni poveznik 15">
            <a:extLst>
              <a:ext uri="{FF2B5EF4-FFF2-40B4-BE49-F238E27FC236}">
                <a16:creationId xmlns:a16="http://schemas.microsoft.com/office/drawing/2014/main" id="{8792AC14-F56F-49B5-BFDB-9F38EB6B8049}"/>
              </a:ext>
            </a:extLst>
          </p:cNvPr>
          <p:cNvCxnSpPr>
            <a:cxnSpLocks/>
            <a:endCxn id="8" idx="3"/>
          </p:cNvCxnSpPr>
          <p:nvPr/>
        </p:nvCxnSpPr>
        <p:spPr>
          <a:xfrm flipV="1">
            <a:off x="4572000" y="3418688"/>
            <a:ext cx="693449" cy="20081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ravokutnik 12">
            <a:extLst>
              <a:ext uri="{FF2B5EF4-FFF2-40B4-BE49-F238E27FC236}">
                <a16:creationId xmlns:a16="http://schemas.microsoft.com/office/drawing/2014/main" id="{7143F158-EEE1-4AB7-8D7A-84A8E8A7400E}"/>
              </a:ext>
            </a:extLst>
          </p:cNvPr>
          <p:cNvSpPr/>
          <p:nvPr/>
        </p:nvSpPr>
        <p:spPr>
          <a:xfrm>
            <a:off x="2254202" y="2957574"/>
            <a:ext cx="1055477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Studenti</a:t>
            </a:r>
          </a:p>
        </p:txBody>
      </p:sp>
      <p:sp>
        <p:nvSpPr>
          <p:cNvPr id="17" name="Pravokutnik 16">
            <a:extLst>
              <a:ext uri="{FF2B5EF4-FFF2-40B4-BE49-F238E27FC236}">
                <a16:creationId xmlns:a16="http://schemas.microsoft.com/office/drawing/2014/main" id="{065816A6-C645-4A7A-8999-8CB44EC7B770}"/>
              </a:ext>
            </a:extLst>
          </p:cNvPr>
          <p:cNvSpPr/>
          <p:nvPr/>
        </p:nvSpPr>
        <p:spPr>
          <a:xfrm>
            <a:off x="2729880" y="4464667"/>
            <a:ext cx="1097731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Predmeti</a:t>
            </a:r>
          </a:p>
        </p:txBody>
      </p:sp>
      <p:sp>
        <p:nvSpPr>
          <p:cNvPr id="19" name="Pravokutnik 18">
            <a:extLst>
              <a:ext uri="{FF2B5EF4-FFF2-40B4-BE49-F238E27FC236}">
                <a16:creationId xmlns:a16="http://schemas.microsoft.com/office/drawing/2014/main" id="{90F81B42-7A4C-4DE7-A3DB-20A12456A4CD}"/>
              </a:ext>
            </a:extLst>
          </p:cNvPr>
          <p:cNvSpPr/>
          <p:nvPr/>
        </p:nvSpPr>
        <p:spPr>
          <a:xfrm>
            <a:off x="4335925" y="4464666"/>
            <a:ext cx="1228845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Nastavnici</a:t>
            </a:r>
          </a:p>
        </p:txBody>
      </p:sp>
      <p:cxnSp>
        <p:nvCxnSpPr>
          <p:cNvPr id="15" name="Ravni poveznik 14">
            <a:extLst>
              <a:ext uri="{FF2B5EF4-FFF2-40B4-BE49-F238E27FC236}">
                <a16:creationId xmlns:a16="http://schemas.microsoft.com/office/drawing/2014/main" id="{774350E2-5FA9-4C72-867E-84785FC3ADE6}"/>
              </a:ext>
            </a:extLst>
          </p:cNvPr>
          <p:cNvCxnSpPr>
            <a:stCxn id="17" idx="3"/>
            <a:endCxn id="19" idx="1"/>
          </p:cNvCxnSpPr>
          <p:nvPr/>
        </p:nvCxnSpPr>
        <p:spPr>
          <a:xfrm flipV="1">
            <a:off x="3827611" y="4707947"/>
            <a:ext cx="508314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kstniOkvir 4">
            <a:extLst>
              <a:ext uri="{FF2B5EF4-FFF2-40B4-BE49-F238E27FC236}">
                <a16:creationId xmlns:a16="http://schemas.microsoft.com/office/drawing/2014/main" id="{03A86394-1547-4482-96D0-A46770E75E39}"/>
              </a:ext>
            </a:extLst>
          </p:cNvPr>
          <p:cNvSpPr txBox="1"/>
          <p:nvPr/>
        </p:nvSpPr>
        <p:spPr>
          <a:xfrm>
            <a:off x="3540844" y="3313196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6" name="TekstniOkvir 5">
            <a:extLst>
              <a:ext uri="{FF2B5EF4-FFF2-40B4-BE49-F238E27FC236}">
                <a16:creationId xmlns:a16="http://schemas.microsoft.com/office/drawing/2014/main" id="{94C1B924-6744-407B-A36D-5C6E938F33A5}"/>
              </a:ext>
            </a:extLst>
          </p:cNvPr>
          <p:cNvSpPr txBox="1"/>
          <p:nvPr/>
        </p:nvSpPr>
        <p:spPr>
          <a:xfrm>
            <a:off x="3267522" y="3101904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18" name="TekstniOkvir 17">
            <a:extLst>
              <a:ext uri="{FF2B5EF4-FFF2-40B4-BE49-F238E27FC236}">
                <a16:creationId xmlns:a16="http://schemas.microsoft.com/office/drawing/2014/main" id="{5F9F2868-7A93-40B6-8E5F-6F586B385CC6}"/>
              </a:ext>
            </a:extLst>
          </p:cNvPr>
          <p:cNvSpPr txBox="1"/>
          <p:nvPr/>
        </p:nvSpPr>
        <p:spPr>
          <a:xfrm>
            <a:off x="4073664" y="4368075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20" name="TekstniOkvir 19">
            <a:extLst>
              <a:ext uri="{FF2B5EF4-FFF2-40B4-BE49-F238E27FC236}">
                <a16:creationId xmlns:a16="http://schemas.microsoft.com/office/drawing/2014/main" id="{47FFB963-7A74-46BC-B326-8382A6C1E10A}"/>
              </a:ext>
            </a:extLst>
          </p:cNvPr>
          <p:cNvSpPr txBox="1"/>
          <p:nvPr/>
        </p:nvSpPr>
        <p:spPr>
          <a:xfrm>
            <a:off x="3754213" y="4368075"/>
            <a:ext cx="352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M</a:t>
            </a:r>
          </a:p>
        </p:txBody>
      </p:sp>
      <p:sp>
        <p:nvSpPr>
          <p:cNvPr id="22" name="TekstniOkvir 21">
            <a:extLst>
              <a:ext uri="{FF2B5EF4-FFF2-40B4-BE49-F238E27FC236}">
                <a16:creationId xmlns:a16="http://schemas.microsoft.com/office/drawing/2014/main" id="{1E57B673-FBF2-4974-8456-44935DDDC095}"/>
              </a:ext>
            </a:extLst>
          </p:cNvPr>
          <p:cNvSpPr txBox="1"/>
          <p:nvPr/>
        </p:nvSpPr>
        <p:spPr>
          <a:xfrm>
            <a:off x="3128788" y="4103847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23" name="TekstniOkvir 22">
            <a:extLst>
              <a:ext uri="{FF2B5EF4-FFF2-40B4-BE49-F238E27FC236}">
                <a16:creationId xmlns:a16="http://schemas.microsoft.com/office/drawing/2014/main" id="{C54054DF-DC81-457A-9561-D2D64C2D8E14}"/>
              </a:ext>
            </a:extLst>
          </p:cNvPr>
          <p:cNvSpPr txBox="1"/>
          <p:nvPr/>
        </p:nvSpPr>
        <p:spPr>
          <a:xfrm>
            <a:off x="3369103" y="3851713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28525933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87F301EB-EF80-44A1-9D8E-4F8399CC1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4. Zadatak – druga baza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E22A6936-F722-44F1-9916-1A207782AA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Osmisliti i modelirati bazu podataka za aplikaciju koja se bavi prodajom ulaznica za događaje. Neki od entiteta bi mogli biti: Događaj, ulaznica, izvođač…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8A4C0799-A62E-40CE-8FEE-5EA2F9291EF6}"/>
              </a:ext>
            </a:extLst>
          </p:cNvPr>
          <p:cNvSpPr/>
          <p:nvPr/>
        </p:nvSpPr>
        <p:spPr>
          <a:xfrm>
            <a:off x="4256676" y="3872923"/>
            <a:ext cx="1097731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Događaji</a:t>
            </a:r>
          </a:p>
        </p:txBody>
      </p:sp>
      <p:cxnSp>
        <p:nvCxnSpPr>
          <p:cNvPr id="5" name="Ravni poveznik 4">
            <a:extLst>
              <a:ext uri="{FF2B5EF4-FFF2-40B4-BE49-F238E27FC236}">
                <a16:creationId xmlns:a16="http://schemas.microsoft.com/office/drawing/2014/main" id="{E86BCE05-FA4D-40E0-81AD-B8D3FE1C1B00}"/>
              </a:ext>
            </a:extLst>
          </p:cNvPr>
          <p:cNvCxnSpPr>
            <a:cxnSpLocks/>
            <a:endCxn id="72" idx="3"/>
          </p:cNvCxnSpPr>
          <p:nvPr/>
        </p:nvCxnSpPr>
        <p:spPr>
          <a:xfrm flipV="1">
            <a:off x="4730402" y="3513108"/>
            <a:ext cx="150035" cy="3535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Elipsa 5">
            <a:extLst>
              <a:ext uri="{FF2B5EF4-FFF2-40B4-BE49-F238E27FC236}">
                <a16:creationId xmlns:a16="http://schemas.microsoft.com/office/drawing/2014/main" id="{BF0B135B-D2AF-4E4B-B216-7CAA3D51DD0D}"/>
              </a:ext>
            </a:extLst>
          </p:cNvPr>
          <p:cNvSpPr/>
          <p:nvPr/>
        </p:nvSpPr>
        <p:spPr>
          <a:xfrm>
            <a:off x="295108" y="3408370"/>
            <a:ext cx="1038733" cy="3890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Ime i prezime</a:t>
            </a:r>
          </a:p>
        </p:txBody>
      </p:sp>
      <p:sp>
        <p:nvSpPr>
          <p:cNvPr id="8" name="Pravokutnik 7">
            <a:extLst>
              <a:ext uri="{FF2B5EF4-FFF2-40B4-BE49-F238E27FC236}">
                <a16:creationId xmlns:a16="http://schemas.microsoft.com/office/drawing/2014/main" id="{E177A252-0C47-420F-A419-D85EABDDF7C4}"/>
              </a:ext>
            </a:extLst>
          </p:cNvPr>
          <p:cNvSpPr/>
          <p:nvPr/>
        </p:nvSpPr>
        <p:spPr>
          <a:xfrm>
            <a:off x="2333290" y="3872923"/>
            <a:ext cx="1097731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Ulaznice</a:t>
            </a:r>
          </a:p>
        </p:txBody>
      </p:sp>
      <p:sp>
        <p:nvSpPr>
          <p:cNvPr id="9" name="Pravokutnik 8">
            <a:extLst>
              <a:ext uri="{FF2B5EF4-FFF2-40B4-BE49-F238E27FC236}">
                <a16:creationId xmlns:a16="http://schemas.microsoft.com/office/drawing/2014/main" id="{D329B3DA-FF76-4B70-9C9A-8138F90F8155}"/>
              </a:ext>
            </a:extLst>
          </p:cNvPr>
          <p:cNvSpPr/>
          <p:nvPr/>
        </p:nvSpPr>
        <p:spPr>
          <a:xfrm>
            <a:off x="4256675" y="5056555"/>
            <a:ext cx="1097731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Izvođači</a:t>
            </a:r>
          </a:p>
        </p:txBody>
      </p:sp>
      <p:sp>
        <p:nvSpPr>
          <p:cNvPr id="10" name="Pravokutnik 9">
            <a:extLst>
              <a:ext uri="{FF2B5EF4-FFF2-40B4-BE49-F238E27FC236}">
                <a16:creationId xmlns:a16="http://schemas.microsoft.com/office/drawing/2014/main" id="{8F1FF297-6819-4CEB-BA4F-51F0649D39EC}"/>
              </a:ext>
            </a:extLst>
          </p:cNvPr>
          <p:cNvSpPr/>
          <p:nvPr/>
        </p:nvSpPr>
        <p:spPr>
          <a:xfrm>
            <a:off x="295108" y="3872923"/>
            <a:ext cx="1236714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Kupci</a:t>
            </a:r>
          </a:p>
        </p:txBody>
      </p:sp>
      <p:sp>
        <p:nvSpPr>
          <p:cNvPr id="11" name="Pravokutnik 10">
            <a:extLst>
              <a:ext uri="{FF2B5EF4-FFF2-40B4-BE49-F238E27FC236}">
                <a16:creationId xmlns:a16="http://schemas.microsoft.com/office/drawing/2014/main" id="{8B37EBE1-7E75-483B-B3FE-FF599BD85581}"/>
              </a:ext>
            </a:extLst>
          </p:cNvPr>
          <p:cNvSpPr/>
          <p:nvPr/>
        </p:nvSpPr>
        <p:spPr>
          <a:xfrm>
            <a:off x="6428705" y="3797423"/>
            <a:ext cx="1662611" cy="56206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Mjesta održavanja</a:t>
            </a:r>
          </a:p>
        </p:txBody>
      </p:sp>
      <p:cxnSp>
        <p:nvCxnSpPr>
          <p:cNvPr id="12" name="Ravni poveznik 11">
            <a:extLst>
              <a:ext uri="{FF2B5EF4-FFF2-40B4-BE49-F238E27FC236}">
                <a16:creationId xmlns:a16="http://schemas.microsoft.com/office/drawing/2014/main" id="{39F6BDF8-1BB0-49D3-B313-20657F4F4746}"/>
              </a:ext>
            </a:extLst>
          </p:cNvPr>
          <p:cNvCxnSpPr>
            <a:cxnSpLocks/>
            <a:stCxn id="4" idx="3"/>
            <a:endCxn id="11" idx="1"/>
          </p:cNvCxnSpPr>
          <p:nvPr/>
        </p:nvCxnSpPr>
        <p:spPr>
          <a:xfrm flipV="1">
            <a:off x="5354407" y="4078455"/>
            <a:ext cx="1074298" cy="3774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avni poveznik 14">
            <a:extLst>
              <a:ext uri="{FF2B5EF4-FFF2-40B4-BE49-F238E27FC236}">
                <a16:creationId xmlns:a16="http://schemas.microsoft.com/office/drawing/2014/main" id="{C671A7AF-FA45-4F45-8D74-F0BA02894C0C}"/>
              </a:ext>
            </a:extLst>
          </p:cNvPr>
          <p:cNvCxnSpPr>
            <a:cxnSpLocks/>
            <a:stCxn id="8" idx="3"/>
            <a:endCxn id="4" idx="1"/>
          </p:cNvCxnSpPr>
          <p:nvPr/>
        </p:nvCxnSpPr>
        <p:spPr>
          <a:xfrm>
            <a:off x="3431021" y="4116204"/>
            <a:ext cx="82565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Ravni poveznik 17">
            <a:extLst>
              <a:ext uri="{FF2B5EF4-FFF2-40B4-BE49-F238E27FC236}">
                <a16:creationId xmlns:a16="http://schemas.microsoft.com/office/drawing/2014/main" id="{3C0FB905-4782-42D3-9979-4ED4AED95B44}"/>
              </a:ext>
            </a:extLst>
          </p:cNvPr>
          <p:cNvCxnSpPr>
            <a:cxnSpLocks/>
            <a:stCxn id="10" idx="3"/>
            <a:endCxn id="8" idx="1"/>
          </p:cNvCxnSpPr>
          <p:nvPr/>
        </p:nvCxnSpPr>
        <p:spPr>
          <a:xfrm>
            <a:off x="1531822" y="4116204"/>
            <a:ext cx="80146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Ravni poveznik 20">
            <a:extLst>
              <a:ext uri="{FF2B5EF4-FFF2-40B4-BE49-F238E27FC236}">
                <a16:creationId xmlns:a16="http://schemas.microsoft.com/office/drawing/2014/main" id="{AF8458FF-B581-45B4-98EB-8BEDF7779035}"/>
              </a:ext>
            </a:extLst>
          </p:cNvPr>
          <p:cNvCxnSpPr>
            <a:cxnSpLocks/>
            <a:stCxn id="9" idx="0"/>
            <a:endCxn id="4" idx="2"/>
          </p:cNvCxnSpPr>
          <p:nvPr/>
        </p:nvCxnSpPr>
        <p:spPr>
          <a:xfrm flipV="1">
            <a:off x="4805541" y="4359484"/>
            <a:ext cx="1" cy="6970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Ravni poveznik 24">
            <a:extLst>
              <a:ext uri="{FF2B5EF4-FFF2-40B4-BE49-F238E27FC236}">
                <a16:creationId xmlns:a16="http://schemas.microsoft.com/office/drawing/2014/main" id="{1DDA8941-AFBC-4D24-8A50-B9EB3BEE93E8}"/>
              </a:ext>
            </a:extLst>
          </p:cNvPr>
          <p:cNvCxnSpPr>
            <a:cxnSpLocks/>
            <a:stCxn id="36" idx="0"/>
          </p:cNvCxnSpPr>
          <p:nvPr/>
        </p:nvCxnSpPr>
        <p:spPr>
          <a:xfrm flipH="1" flipV="1">
            <a:off x="637236" y="4367555"/>
            <a:ext cx="62212" cy="51879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kstniOkvir 25">
            <a:extLst>
              <a:ext uri="{FF2B5EF4-FFF2-40B4-BE49-F238E27FC236}">
                <a16:creationId xmlns:a16="http://schemas.microsoft.com/office/drawing/2014/main" id="{B3A6DD45-C36B-4A2A-997C-4E8FF1F28CA5}"/>
              </a:ext>
            </a:extLst>
          </p:cNvPr>
          <p:cNvSpPr txBox="1"/>
          <p:nvPr/>
        </p:nvSpPr>
        <p:spPr>
          <a:xfrm>
            <a:off x="2044688" y="3797423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27" name="TekstniOkvir 26">
            <a:extLst>
              <a:ext uri="{FF2B5EF4-FFF2-40B4-BE49-F238E27FC236}">
                <a16:creationId xmlns:a16="http://schemas.microsoft.com/office/drawing/2014/main" id="{19AD09B0-6997-4884-B102-86152FD68627}"/>
              </a:ext>
            </a:extLst>
          </p:cNvPr>
          <p:cNvSpPr txBox="1"/>
          <p:nvPr/>
        </p:nvSpPr>
        <p:spPr>
          <a:xfrm>
            <a:off x="1520342" y="379742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28" name="TekstniOkvir 27">
            <a:extLst>
              <a:ext uri="{FF2B5EF4-FFF2-40B4-BE49-F238E27FC236}">
                <a16:creationId xmlns:a16="http://schemas.microsoft.com/office/drawing/2014/main" id="{E3FB873D-2212-48B6-B2CA-1F2C0CE76E45}"/>
              </a:ext>
            </a:extLst>
          </p:cNvPr>
          <p:cNvSpPr txBox="1"/>
          <p:nvPr/>
        </p:nvSpPr>
        <p:spPr>
          <a:xfrm>
            <a:off x="3956453" y="379742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29" name="TekstniOkvir 28">
            <a:extLst>
              <a:ext uri="{FF2B5EF4-FFF2-40B4-BE49-F238E27FC236}">
                <a16:creationId xmlns:a16="http://schemas.microsoft.com/office/drawing/2014/main" id="{7C21DB1B-8820-4A2A-872F-FFCD4EBC775C}"/>
              </a:ext>
            </a:extLst>
          </p:cNvPr>
          <p:cNvSpPr txBox="1"/>
          <p:nvPr/>
        </p:nvSpPr>
        <p:spPr>
          <a:xfrm>
            <a:off x="3415073" y="3797423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30" name="TekstniOkvir 29">
            <a:extLst>
              <a:ext uri="{FF2B5EF4-FFF2-40B4-BE49-F238E27FC236}">
                <a16:creationId xmlns:a16="http://schemas.microsoft.com/office/drawing/2014/main" id="{0A2B15EB-2126-4268-91B3-8396E49A5993}"/>
              </a:ext>
            </a:extLst>
          </p:cNvPr>
          <p:cNvSpPr txBox="1"/>
          <p:nvPr/>
        </p:nvSpPr>
        <p:spPr>
          <a:xfrm>
            <a:off x="5283378" y="3797423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31" name="TekstniOkvir 30">
            <a:extLst>
              <a:ext uri="{FF2B5EF4-FFF2-40B4-BE49-F238E27FC236}">
                <a16:creationId xmlns:a16="http://schemas.microsoft.com/office/drawing/2014/main" id="{C7641830-3CFC-48E8-B3BC-ACB8656E0FCB}"/>
              </a:ext>
            </a:extLst>
          </p:cNvPr>
          <p:cNvSpPr txBox="1"/>
          <p:nvPr/>
        </p:nvSpPr>
        <p:spPr>
          <a:xfrm>
            <a:off x="6139199" y="3727997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33" name="TekstniOkvir 32">
            <a:extLst>
              <a:ext uri="{FF2B5EF4-FFF2-40B4-BE49-F238E27FC236}">
                <a16:creationId xmlns:a16="http://schemas.microsoft.com/office/drawing/2014/main" id="{64509BDC-18DB-438C-B2AC-7241E6E1D68F}"/>
              </a:ext>
            </a:extLst>
          </p:cNvPr>
          <p:cNvSpPr txBox="1"/>
          <p:nvPr/>
        </p:nvSpPr>
        <p:spPr>
          <a:xfrm>
            <a:off x="4801967" y="4734590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34" name="TekstniOkvir 33">
            <a:extLst>
              <a:ext uri="{FF2B5EF4-FFF2-40B4-BE49-F238E27FC236}">
                <a16:creationId xmlns:a16="http://schemas.microsoft.com/office/drawing/2014/main" id="{3FD24E2F-BC3C-43CF-9444-962B280CD70F}"/>
              </a:ext>
            </a:extLst>
          </p:cNvPr>
          <p:cNvSpPr txBox="1"/>
          <p:nvPr/>
        </p:nvSpPr>
        <p:spPr>
          <a:xfrm>
            <a:off x="4792349" y="4327791"/>
            <a:ext cx="352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M</a:t>
            </a:r>
          </a:p>
        </p:txBody>
      </p:sp>
      <p:sp>
        <p:nvSpPr>
          <p:cNvPr id="35" name="Elipsa 34">
            <a:extLst>
              <a:ext uri="{FF2B5EF4-FFF2-40B4-BE49-F238E27FC236}">
                <a16:creationId xmlns:a16="http://schemas.microsoft.com/office/drawing/2014/main" id="{784FC10D-8258-4A7D-9406-30682CDBE21C}"/>
              </a:ext>
            </a:extLst>
          </p:cNvPr>
          <p:cNvSpPr/>
          <p:nvPr/>
        </p:nvSpPr>
        <p:spPr>
          <a:xfrm>
            <a:off x="727640" y="4493599"/>
            <a:ext cx="1038733" cy="3693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OIB</a:t>
            </a:r>
          </a:p>
        </p:txBody>
      </p:sp>
      <p:sp>
        <p:nvSpPr>
          <p:cNvPr id="36" name="Elipsa 35">
            <a:extLst>
              <a:ext uri="{FF2B5EF4-FFF2-40B4-BE49-F238E27FC236}">
                <a16:creationId xmlns:a16="http://schemas.microsoft.com/office/drawing/2014/main" id="{E7F4FB7C-74E0-4F96-B86C-67F3D2D83607}"/>
              </a:ext>
            </a:extLst>
          </p:cNvPr>
          <p:cNvSpPr/>
          <p:nvPr/>
        </p:nvSpPr>
        <p:spPr>
          <a:xfrm>
            <a:off x="81091" y="4886352"/>
            <a:ext cx="1236714" cy="3693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Korisničko ime</a:t>
            </a:r>
          </a:p>
        </p:txBody>
      </p:sp>
      <p:cxnSp>
        <p:nvCxnSpPr>
          <p:cNvPr id="40" name="Ravni poveznik 39">
            <a:extLst>
              <a:ext uri="{FF2B5EF4-FFF2-40B4-BE49-F238E27FC236}">
                <a16:creationId xmlns:a16="http://schemas.microsoft.com/office/drawing/2014/main" id="{92978BDA-541E-4EAA-9C19-B83E2DBA55B3}"/>
              </a:ext>
            </a:extLst>
          </p:cNvPr>
          <p:cNvCxnSpPr>
            <a:cxnSpLocks/>
            <a:stCxn id="35" idx="0"/>
            <a:endCxn id="10" idx="2"/>
          </p:cNvCxnSpPr>
          <p:nvPr/>
        </p:nvCxnSpPr>
        <p:spPr>
          <a:xfrm flipH="1" flipV="1">
            <a:off x="913465" y="4359484"/>
            <a:ext cx="333542" cy="13411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Ravni poveznik 42">
            <a:extLst>
              <a:ext uri="{FF2B5EF4-FFF2-40B4-BE49-F238E27FC236}">
                <a16:creationId xmlns:a16="http://schemas.microsoft.com/office/drawing/2014/main" id="{2778FA8C-1AC9-4B2A-961F-7877BBEEA461}"/>
              </a:ext>
            </a:extLst>
          </p:cNvPr>
          <p:cNvCxnSpPr>
            <a:cxnSpLocks/>
            <a:stCxn id="10" idx="0"/>
            <a:endCxn id="6" idx="4"/>
          </p:cNvCxnSpPr>
          <p:nvPr/>
        </p:nvCxnSpPr>
        <p:spPr>
          <a:xfrm flipH="1" flipV="1">
            <a:off x="814475" y="3797423"/>
            <a:ext cx="98990" cy="755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Elipsa 45">
            <a:extLst>
              <a:ext uri="{FF2B5EF4-FFF2-40B4-BE49-F238E27FC236}">
                <a16:creationId xmlns:a16="http://schemas.microsoft.com/office/drawing/2014/main" id="{D7B367A7-4284-4BDC-B0A2-89AA33792D30}"/>
              </a:ext>
            </a:extLst>
          </p:cNvPr>
          <p:cNvSpPr/>
          <p:nvPr/>
        </p:nvSpPr>
        <p:spPr>
          <a:xfrm>
            <a:off x="2479595" y="4458631"/>
            <a:ext cx="886333" cy="2403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Cijena</a:t>
            </a:r>
          </a:p>
        </p:txBody>
      </p:sp>
      <p:sp>
        <p:nvSpPr>
          <p:cNvPr id="47" name="Elipsa 46">
            <a:extLst>
              <a:ext uri="{FF2B5EF4-FFF2-40B4-BE49-F238E27FC236}">
                <a16:creationId xmlns:a16="http://schemas.microsoft.com/office/drawing/2014/main" id="{4C74446B-9687-4DC0-B97C-132EE44287BE}"/>
              </a:ext>
            </a:extLst>
          </p:cNvPr>
          <p:cNvSpPr/>
          <p:nvPr/>
        </p:nvSpPr>
        <p:spPr>
          <a:xfrm>
            <a:off x="3082527" y="4734590"/>
            <a:ext cx="984506" cy="43744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Sektor/sjedalo</a:t>
            </a:r>
          </a:p>
        </p:txBody>
      </p:sp>
      <p:sp>
        <p:nvSpPr>
          <p:cNvPr id="48" name="Elipsa 47">
            <a:extLst>
              <a:ext uri="{FF2B5EF4-FFF2-40B4-BE49-F238E27FC236}">
                <a16:creationId xmlns:a16="http://schemas.microsoft.com/office/drawing/2014/main" id="{E1EE19E0-2BC0-4B27-861D-FDE47140B2A3}"/>
              </a:ext>
            </a:extLst>
          </p:cNvPr>
          <p:cNvSpPr/>
          <p:nvPr/>
        </p:nvSpPr>
        <p:spPr>
          <a:xfrm>
            <a:off x="1988884" y="5006800"/>
            <a:ext cx="1266851" cy="56619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Ime i prezime nositelja</a:t>
            </a:r>
          </a:p>
        </p:txBody>
      </p:sp>
      <p:cxnSp>
        <p:nvCxnSpPr>
          <p:cNvPr id="49" name="Ravni poveznik 48">
            <a:extLst>
              <a:ext uri="{FF2B5EF4-FFF2-40B4-BE49-F238E27FC236}">
                <a16:creationId xmlns:a16="http://schemas.microsoft.com/office/drawing/2014/main" id="{67123CBC-E722-435F-BB85-5E8EA399F454}"/>
              </a:ext>
            </a:extLst>
          </p:cNvPr>
          <p:cNvCxnSpPr>
            <a:cxnSpLocks/>
            <a:stCxn id="48" idx="1"/>
          </p:cNvCxnSpPr>
          <p:nvPr/>
        </p:nvCxnSpPr>
        <p:spPr>
          <a:xfrm flipV="1">
            <a:off x="2174410" y="4350067"/>
            <a:ext cx="283421" cy="7396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Ravni poveznik 51">
            <a:extLst>
              <a:ext uri="{FF2B5EF4-FFF2-40B4-BE49-F238E27FC236}">
                <a16:creationId xmlns:a16="http://schemas.microsoft.com/office/drawing/2014/main" id="{25242469-28B8-4CEA-B89E-9A7782E7E9DC}"/>
              </a:ext>
            </a:extLst>
          </p:cNvPr>
          <p:cNvCxnSpPr>
            <a:cxnSpLocks/>
            <a:stCxn id="8" idx="2"/>
            <a:endCxn id="46" idx="0"/>
          </p:cNvCxnSpPr>
          <p:nvPr/>
        </p:nvCxnSpPr>
        <p:spPr>
          <a:xfrm>
            <a:off x="2882156" y="4359484"/>
            <a:ext cx="40606" cy="9914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Ravni poveznik 54">
            <a:extLst>
              <a:ext uri="{FF2B5EF4-FFF2-40B4-BE49-F238E27FC236}">
                <a16:creationId xmlns:a16="http://schemas.microsoft.com/office/drawing/2014/main" id="{7E3F7086-D02F-45CD-9450-88D52AD8468A}"/>
              </a:ext>
            </a:extLst>
          </p:cNvPr>
          <p:cNvCxnSpPr>
            <a:cxnSpLocks/>
            <a:stCxn id="47" idx="0"/>
          </p:cNvCxnSpPr>
          <p:nvPr/>
        </p:nvCxnSpPr>
        <p:spPr>
          <a:xfrm flipH="1" flipV="1">
            <a:off x="3401597" y="4359484"/>
            <a:ext cx="173183" cy="37510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Elipsa 62">
            <a:extLst>
              <a:ext uri="{FF2B5EF4-FFF2-40B4-BE49-F238E27FC236}">
                <a16:creationId xmlns:a16="http://schemas.microsoft.com/office/drawing/2014/main" id="{D335BA29-3382-47CB-B380-ED1B98151844}"/>
              </a:ext>
            </a:extLst>
          </p:cNvPr>
          <p:cNvSpPr/>
          <p:nvPr/>
        </p:nvSpPr>
        <p:spPr>
          <a:xfrm>
            <a:off x="3586872" y="5828228"/>
            <a:ext cx="1097732" cy="4128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Ime i prezime</a:t>
            </a:r>
          </a:p>
        </p:txBody>
      </p:sp>
      <p:sp>
        <p:nvSpPr>
          <p:cNvPr id="64" name="Elipsa 63">
            <a:extLst>
              <a:ext uri="{FF2B5EF4-FFF2-40B4-BE49-F238E27FC236}">
                <a16:creationId xmlns:a16="http://schemas.microsoft.com/office/drawing/2014/main" id="{1C5ED6FE-D9CF-4E58-B083-7B5C0986D5E8}"/>
              </a:ext>
            </a:extLst>
          </p:cNvPr>
          <p:cNvSpPr/>
          <p:nvPr/>
        </p:nvSpPr>
        <p:spPr>
          <a:xfrm>
            <a:off x="4801967" y="5761175"/>
            <a:ext cx="1337232" cy="67174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Vrsta (glazba, gluma…)</a:t>
            </a:r>
          </a:p>
        </p:txBody>
      </p:sp>
      <p:cxnSp>
        <p:nvCxnSpPr>
          <p:cNvPr id="65" name="Ravni poveznik 64">
            <a:extLst>
              <a:ext uri="{FF2B5EF4-FFF2-40B4-BE49-F238E27FC236}">
                <a16:creationId xmlns:a16="http://schemas.microsoft.com/office/drawing/2014/main" id="{38018902-12BE-4036-9AEC-F463AE68C77B}"/>
              </a:ext>
            </a:extLst>
          </p:cNvPr>
          <p:cNvCxnSpPr>
            <a:cxnSpLocks/>
            <a:stCxn id="63" idx="0"/>
          </p:cNvCxnSpPr>
          <p:nvPr/>
        </p:nvCxnSpPr>
        <p:spPr>
          <a:xfrm flipV="1">
            <a:off x="4135738" y="5537162"/>
            <a:ext cx="120797" cy="29106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Ravni poveznik 67">
            <a:extLst>
              <a:ext uri="{FF2B5EF4-FFF2-40B4-BE49-F238E27FC236}">
                <a16:creationId xmlns:a16="http://schemas.microsoft.com/office/drawing/2014/main" id="{8E2FD7D9-2B9C-4C2A-A622-674E49916CA4}"/>
              </a:ext>
            </a:extLst>
          </p:cNvPr>
          <p:cNvCxnSpPr>
            <a:cxnSpLocks/>
            <a:stCxn id="64" idx="0"/>
            <a:endCxn id="9" idx="3"/>
          </p:cNvCxnSpPr>
          <p:nvPr/>
        </p:nvCxnSpPr>
        <p:spPr>
          <a:xfrm flipH="1" flipV="1">
            <a:off x="5354406" y="5299836"/>
            <a:ext cx="116177" cy="46133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Elipsa 70">
            <a:extLst>
              <a:ext uri="{FF2B5EF4-FFF2-40B4-BE49-F238E27FC236}">
                <a16:creationId xmlns:a16="http://schemas.microsoft.com/office/drawing/2014/main" id="{E584BEA4-AF41-41F5-928A-3BE27F732E56}"/>
              </a:ext>
            </a:extLst>
          </p:cNvPr>
          <p:cNvSpPr/>
          <p:nvPr/>
        </p:nvSpPr>
        <p:spPr>
          <a:xfrm>
            <a:off x="3853878" y="3179323"/>
            <a:ext cx="693449" cy="36665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Ime</a:t>
            </a:r>
          </a:p>
        </p:txBody>
      </p:sp>
      <p:sp>
        <p:nvSpPr>
          <p:cNvPr id="72" name="Elipsa 71">
            <a:extLst>
              <a:ext uri="{FF2B5EF4-FFF2-40B4-BE49-F238E27FC236}">
                <a16:creationId xmlns:a16="http://schemas.microsoft.com/office/drawing/2014/main" id="{E267014C-693F-4670-9162-D986508085BC}"/>
              </a:ext>
            </a:extLst>
          </p:cNvPr>
          <p:cNvSpPr/>
          <p:nvPr/>
        </p:nvSpPr>
        <p:spPr>
          <a:xfrm>
            <a:off x="4684604" y="3160716"/>
            <a:ext cx="1337231" cy="4128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Vrijeme održavanja</a:t>
            </a:r>
          </a:p>
        </p:txBody>
      </p:sp>
      <p:cxnSp>
        <p:nvCxnSpPr>
          <p:cNvPr id="75" name="Ravni poveznik 74">
            <a:extLst>
              <a:ext uri="{FF2B5EF4-FFF2-40B4-BE49-F238E27FC236}">
                <a16:creationId xmlns:a16="http://schemas.microsoft.com/office/drawing/2014/main" id="{9A6C8CB0-2A9D-4837-AFD1-4EECDFF744ED}"/>
              </a:ext>
            </a:extLst>
          </p:cNvPr>
          <p:cNvCxnSpPr>
            <a:cxnSpLocks/>
            <a:endCxn id="71" idx="4"/>
          </p:cNvCxnSpPr>
          <p:nvPr/>
        </p:nvCxnSpPr>
        <p:spPr>
          <a:xfrm flipH="1" flipV="1">
            <a:off x="4200603" y="3545980"/>
            <a:ext cx="271196" cy="32068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Elipsa 78">
            <a:extLst>
              <a:ext uri="{FF2B5EF4-FFF2-40B4-BE49-F238E27FC236}">
                <a16:creationId xmlns:a16="http://schemas.microsoft.com/office/drawing/2014/main" id="{11AD64E2-067A-4995-87AA-F37E2D30207E}"/>
              </a:ext>
            </a:extLst>
          </p:cNvPr>
          <p:cNvSpPr/>
          <p:nvPr/>
        </p:nvSpPr>
        <p:spPr>
          <a:xfrm>
            <a:off x="6056628" y="4621090"/>
            <a:ext cx="1141165" cy="4128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Kapacitet</a:t>
            </a:r>
          </a:p>
        </p:txBody>
      </p:sp>
      <p:sp>
        <p:nvSpPr>
          <p:cNvPr id="80" name="Elipsa 79">
            <a:extLst>
              <a:ext uri="{FF2B5EF4-FFF2-40B4-BE49-F238E27FC236}">
                <a16:creationId xmlns:a16="http://schemas.microsoft.com/office/drawing/2014/main" id="{D56B9A01-A043-4FFE-A488-08817DE04708}"/>
              </a:ext>
            </a:extLst>
          </p:cNvPr>
          <p:cNvSpPr/>
          <p:nvPr/>
        </p:nvSpPr>
        <p:spPr>
          <a:xfrm>
            <a:off x="7439382" y="4608295"/>
            <a:ext cx="1097732" cy="4128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Lokacija</a:t>
            </a:r>
          </a:p>
        </p:txBody>
      </p:sp>
      <p:cxnSp>
        <p:nvCxnSpPr>
          <p:cNvPr id="81" name="Ravni poveznik 80">
            <a:extLst>
              <a:ext uri="{FF2B5EF4-FFF2-40B4-BE49-F238E27FC236}">
                <a16:creationId xmlns:a16="http://schemas.microsoft.com/office/drawing/2014/main" id="{DAB251C1-A490-4CE1-888F-F3646BBF0548}"/>
              </a:ext>
            </a:extLst>
          </p:cNvPr>
          <p:cNvCxnSpPr>
            <a:cxnSpLocks/>
            <a:stCxn id="79" idx="0"/>
          </p:cNvCxnSpPr>
          <p:nvPr/>
        </p:nvCxnSpPr>
        <p:spPr>
          <a:xfrm flipV="1">
            <a:off x="6627211" y="4350068"/>
            <a:ext cx="191490" cy="27102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Ravni poveznik 83">
            <a:extLst>
              <a:ext uri="{FF2B5EF4-FFF2-40B4-BE49-F238E27FC236}">
                <a16:creationId xmlns:a16="http://schemas.microsoft.com/office/drawing/2014/main" id="{E0526935-DE23-4BBA-907B-E9C134966A74}"/>
              </a:ext>
            </a:extLst>
          </p:cNvPr>
          <p:cNvCxnSpPr>
            <a:cxnSpLocks/>
            <a:stCxn id="80" idx="0"/>
          </p:cNvCxnSpPr>
          <p:nvPr/>
        </p:nvCxnSpPr>
        <p:spPr>
          <a:xfrm flipH="1" flipV="1">
            <a:off x="7759818" y="4359485"/>
            <a:ext cx="228430" cy="24881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Elipsa 86">
            <a:extLst>
              <a:ext uri="{FF2B5EF4-FFF2-40B4-BE49-F238E27FC236}">
                <a16:creationId xmlns:a16="http://schemas.microsoft.com/office/drawing/2014/main" id="{8F79E28B-64F3-4B83-A268-6274B9868A72}"/>
              </a:ext>
            </a:extLst>
          </p:cNvPr>
          <p:cNvSpPr/>
          <p:nvPr/>
        </p:nvSpPr>
        <p:spPr>
          <a:xfrm>
            <a:off x="6722956" y="5099379"/>
            <a:ext cx="1141165" cy="4128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Ime</a:t>
            </a:r>
          </a:p>
        </p:txBody>
      </p:sp>
      <p:cxnSp>
        <p:nvCxnSpPr>
          <p:cNvPr id="88" name="Ravni poveznik 87">
            <a:extLst>
              <a:ext uri="{FF2B5EF4-FFF2-40B4-BE49-F238E27FC236}">
                <a16:creationId xmlns:a16="http://schemas.microsoft.com/office/drawing/2014/main" id="{190F9ACC-FBE6-4CA7-879C-E0BAD3772A8C}"/>
              </a:ext>
            </a:extLst>
          </p:cNvPr>
          <p:cNvCxnSpPr>
            <a:cxnSpLocks/>
            <a:stCxn id="87" idx="0"/>
            <a:endCxn id="11" idx="2"/>
          </p:cNvCxnSpPr>
          <p:nvPr/>
        </p:nvCxnSpPr>
        <p:spPr>
          <a:xfrm flipH="1" flipV="1">
            <a:off x="7260011" y="4359486"/>
            <a:ext cx="33528" cy="73989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7734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  <p:bldP spid="6" grpId="0" animBg="1"/>
      <p:bldP spid="8" grpId="0" animBg="1"/>
      <p:bldP spid="9" grpId="0" animBg="1"/>
      <p:bldP spid="10" grpId="0" animBg="1"/>
      <p:bldP spid="11" grpId="0" animBg="1"/>
      <p:bldP spid="26" grpId="0"/>
      <p:bldP spid="27" grpId="0"/>
      <p:bldP spid="28" grpId="0"/>
      <p:bldP spid="29" grpId="0"/>
      <p:bldP spid="30" grpId="0"/>
      <p:bldP spid="31" grpId="0"/>
      <p:bldP spid="33" grpId="0"/>
      <p:bldP spid="34" grpId="0"/>
      <p:bldP spid="35" grpId="0" animBg="1"/>
      <p:bldP spid="36" grpId="0" animBg="1"/>
      <p:bldP spid="46" grpId="0" animBg="1"/>
      <p:bldP spid="47" grpId="0" animBg="1"/>
      <p:bldP spid="48" grpId="0" animBg="1"/>
      <p:bldP spid="63" grpId="0" animBg="1"/>
      <p:bldP spid="64" grpId="0" animBg="1"/>
      <p:bldP spid="71" grpId="0" animBg="1"/>
      <p:bldP spid="72" grpId="0" animBg="1"/>
      <p:bldP spid="79" grpId="0" animBg="1"/>
      <p:bldP spid="80" grpId="0" animBg="1"/>
      <p:bldP spid="87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87F301EB-EF80-44A1-9D8E-4F8399CC1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4. Zadatak – druga baza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E22A6936-F722-44F1-9916-1A207782AA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3977" y="1314884"/>
            <a:ext cx="7886700" cy="3511959"/>
          </a:xfrm>
        </p:spPr>
        <p:txBody>
          <a:bodyPr/>
          <a:lstStyle/>
          <a:p>
            <a:r>
              <a:rPr lang="hr-HR" dirty="0"/>
              <a:t>Pitanja: Kako će prodavač znati koliko ulaznica prodati? Zašto ulaznice imaju ‘ime i prezime nositelja’?</a:t>
            </a:r>
          </a:p>
          <a:p>
            <a:r>
              <a:rPr lang="hr-HR" dirty="0"/>
              <a:t>Zaključak: svaka baza je jedinstvena i treba je prilagoditi poslovnim potrebama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8A4C0799-A62E-40CE-8FEE-5EA2F9291EF6}"/>
              </a:ext>
            </a:extLst>
          </p:cNvPr>
          <p:cNvSpPr/>
          <p:nvPr/>
        </p:nvSpPr>
        <p:spPr>
          <a:xfrm>
            <a:off x="4256676" y="3872923"/>
            <a:ext cx="1097731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Događaji</a:t>
            </a:r>
          </a:p>
        </p:txBody>
      </p:sp>
      <p:cxnSp>
        <p:nvCxnSpPr>
          <p:cNvPr id="5" name="Ravni poveznik 4">
            <a:extLst>
              <a:ext uri="{FF2B5EF4-FFF2-40B4-BE49-F238E27FC236}">
                <a16:creationId xmlns:a16="http://schemas.microsoft.com/office/drawing/2014/main" id="{E86BCE05-FA4D-40E0-81AD-B8D3FE1C1B00}"/>
              </a:ext>
            </a:extLst>
          </p:cNvPr>
          <p:cNvCxnSpPr>
            <a:cxnSpLocks/>
            <a:stCxn id="4" idx="0"/>
            <a:endCxn id="72" idx="3"/>
          </p:cNvCxnSpPr>
          <p:nvPr/>
        </p:nvCxnSpPr>
        <p:spPr>
          <a:xfrm flipV="1">
            <a:off x="4805542" y="3748858"/>
            <a:ext cx="281033" cy="1240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Elipsa 5">
            <a:extLst>
              <a:ext uri="{FF2B5EF4-FFF2-40B4-BE49-F238E27FC236}">
                <a16:creationId xmlns:a16="http://schemas.microsoft.com/office/drawing/2014/main" id="{BF0B135B-D2AF-4E4B-B216-7CAA3D51DD0D}"/>
              </a:ext>
            </a:extLst>
          </p:cNvPr>
          <p:cNvSpPr/>
          <p:nvPr/>
        </p:nvSpPr>
        <p:spPr>
          <a:xfrm>
            <a:off x="295108" y="3408371"/>
            <a:ext cx="1038733" cy="42846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Ime i prezime</a:t>
            </a:r>
          </a:p>
        </p:txBody>
      </p:sp>
      <p:sp>
        <p:nvSpPr>
          <p:cNvPr id="8" name="Pravokutnik 7">
            <a:extLst>
              <a:ext uri="{FF2B5EF4-FFF2-40B4-BE49-F238E27FC236}">
                <a16:creationId xmlns:a16="http://schemas.microsoft.com/office/drawing/2014/main" id="{E177A252-0C47-420F-A419-D85EABDDF7C4}"/>
              </a:ext>
            </a:extLst>
          </p:cNvPr>
          <p:cNvSpPr/>
          <p:nvPr/>
        </p:nvSpPr>
        <p:spPr>
          <a:xfrm>
            <a:off x="2333290" y="3872923"/>
            <a:ext cx="1097731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Ulaznice</a:t>
            </a:r>
          </a:p>
        </p:txBody>
      </p:sp>
      <p:sp>
        <p:nvSpPr>
          <p:cNvPr id="9" name="Pravokutnik 8">
            <a:extLst>
              <a:ext uri="{FF2B5EF4-FFF2-40B4-BE49-F238E27FC236}">
                <a16:creationId xmlns:a16="http://schemas.microsoft.com/office/drawing/2014/main" id="{D329B3DA-FF76-4B70-9C9A-8138F90F8155}"/>
              </a:ext>
            </a:extLst>
          </p:cNvPr>
          <p:cNvSpPr/>
          <p:nvPr/>
        </p:nvSpPr>
        <p:spPr>
          <a:xfrm>
            <a:off x="4256675" y="5056555"/>
            <a:ext cx="1097731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Izvođači</a:t>
            </a:r>
          </a:p>
        </p:txBody>
      </p:sp>
      <p:sp>
        <p:nvSpPr>
          <p:cNvPr id="10" name="Pravokutnik 9">
            <a:extLst>
              <a:ext uri="{FF2B5EF4-FFF2-40B4-BE49-F238E27FC236}">
                <a16:creationId xmlns:a16="http://schemas.microsoft.com/office/drawing/2014/main" id="{8F1FF297-6819-4CEB-BA4F-51F0649D39EC}"/>
              </a:ext>
            </a:extLst>
          </p:cNvPr>
          <p:cNvSpPr/>
          <p:nvPr/>
        </p:nvSpPr>
        <p:spPr>
          <a:xfrm>
            <a:off x="295108" y="3872923"/>
            <a:ext cx="1236714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Kupci</a:t>
            </a:r>
          </a:p>
        </p:txBody>
      </p:sp>
      <p:sp>
        <p:nvSpPr>
          <p:cNvPr id="11" name="Pravokutnik 10">
            <a:extLst>
              <a:ext uri="{FF2B5EF4-FFF2-40B4-BE49-F238E27FC236}">
                <a16:creationId xmlns:a16="http://schemas.microsoft.com/office/drawing/2014/main" id="{8B37EBE1-7E75-483B-B3FE-FF599BD85581}"/>
              </a:ext>
            </a:extLst>
          </p:cNvPr>
          <p:cNvSpPr/>
          <p:nvPr/>
        </p:nvSpPr>
        <p:spPr>
          <a:xfrm>
            <a:off x="6428705" y="3797423"/>
            <a:ext cx="1662611" cy="56206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Mjesta održavanja</a:t>
            </a:r>
          </a:p>
        </p:txBody>
      </p:sp>
      <p:cxnSp>
        <p:nvCxnSpPr>
          <p:cNvPr id="12" name="Ravni poveznik 11">
            <a:extLst>
              <a:ext uri="{FF2B5EF4-FFF2-40B4-BE49-F238E27FC236}">
                <a16:creationId xmlns:a16="http://schemas.microsoft.com/office/drawing/2014/main" id="{39F6BDF8-1BB0-49D3-B313-20657F4F4746}"/>
              </a:ext>
            </a:extLst>
          </p:cNvPr>
          <p:cNvCxnSpPr>
            <a:cxnSpLocks/>
            <a:stCxn id="4" idx="3"/>
            <a:endCxn id="11" idx="1"/>
          </p:cNvCxnSpPr>
          <p:nvPr/>
        </p:nvCxnSpPr>
        <p:spPr>
          <a:xfrm flipV="1">
            <a:off x="5354407" y="4078455"/>
            <a:ext cx="1074298" cy="3774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avni poveznik 14">
            <a:extLst>
              <a:ext uri="{FF2B5EF4-FFF2-40B4-BE49-F238E27FC236}">
                <a16:creationId xmlns:a16="http://schemas.microsoft.com/office/drawing/2014/main" id="{C671A7AF-FA45-4F45-8D74-F0BA02894C0C}"/>
              </a:ext>
            </a:extLst>
          </p:cNvPr>
          <p:cNvCxnSpPr>
            <a:cxnSpLocks/>
            <a:stCxn id="8" idx="3"/>
            <a:endCxn id="4" idx="1"/>
          </p:cNvCxnSpPr>
          <p:nvPr/>
        </p:nvCxnSpPr>
        <p:spPr>
          <a:xfrm>
            <a:off x="3431021" y="4116204"/>
            <a:ext cx="82565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Ravni poveznik 17">
            <a:extLst>
              <a:ext uri="{FF2B5EF4-FFF2-40B4-BE49-F238E27FC236}">
                <a16:creationId xmlns:a16="http://schemas.microsoft.com/office/drawing/2014/main" id="{3C0FB905-4782-42D3-9979-4ED4AED95B44}"/>
              </a:ext>
            </a:extLst>
          </p:cNvPr>
          <p:cNvCxnSpPr>
            <a:cxnSpLocks/>
            <a:stCxn id="10" idx="3"/>
            <a:endCxn id="8" idx="1"/>
          </p:cNvCxnSpPr>
          <p:nvPr/>
        </p:nvCxnSpPr>
        <p:spPr>
          <a:xfrm>
            <a:off x="1531822" y="4116204"/>
            <a:ext cx="80146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Ravni poveznik 20">
            <a:extLst>
              <a:ext uri="{FF2B5EF4-FFF2-40B4-BE49-F238E27FC236}">
                <a16:creationId xmlns:a16="http://schemas.microsoft.com/office/drawing/2014/main" id="{AF8458FF-B581-45B4-98EB-8BEDF7779035}"/>
              </a:ext>
            </a:extLst>
          </p:cNvPr>
          <p:cNvCxnSpPr>
            <a:cxnSpLocks/>
            <a:stCxn id="9" idx="0"/>
            <a:endCxn id="4" idx="2"/>
          </p:cNvCxnSpPr>
          <p:nvPr/>
        </p:nvCxnSpPr>
        <p:spPr>
          <a:xfrm flipV="1">
            <a:off x="4805541" y="4359484"/>
            <a:ext cx="1" cy="6970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Ravni poveznik 24">
            <a:extLst>
              <a:ext uri="{FF2B5EF4-FFF2-40B4-BE49-F238E27FC236}">
                <a16:creationId xmlns:a16="http://schemas.microsoft.com/office/drawing/2014/main" id="{1DDA8941-AFBC-4D24-8A50-B9EB3BEE93E8}"/>
              </a:ext>
            </a:extLst>
          </p:cNvPr>
          <p:cNvCxnSpPr>
            <a:cxnSpLocks/>
            <a:stCxn id="36" idx="0"/>
          </p:cNvCxnSpPr>
          <p:nvPr/>
        </p:nvCxnSpPr>
        <p:spPr>
          <a:xfrm flipH="1" flipV="1">
            <a:off x="637236" y="4367555"/>
            <a:ext cx="62212" cy="51879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kstniOkvir 25">
            <a:extLst>
              <a:ext uri="{FF2B5EF4-FFF2-40B4-BE49-F238E27FC236}">
                <a16:creationId xmlns:a16="http://schemas.microsoft.com/office/drawing/2014/main" id="{B3A6DD45-C36B-4A2A-997C-4E8FF1F28CA5}"/>
              </a:ext>
            </a:extLst>
          </p:cNvPr>
          <p:cNvSpPr txBox="1"/>
          <p:nvPr/>
        </p:nvSpPr>
        <p:spPr>
          <a:xfrm>
            <a:off x="2044688" y="3797423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27" name="TekstniOkvir 26">
            <a:extLst>
              <a:ext uri="{FF2B5EF4-FFF2-40B4-BE49-F238E27FC236}">
                <a16:creationId xmlns:a16="http://schemas.microsoft.com/office/drawing/2014/main" id="{19AD09B0-6997-4884-B102-86152FD68627}"/>
              </a:ext>
            </a:extLst>
          </p:cNvPr>
          <p:cNvSpPr txBox="1"/>
          <p:nvPr/>
        </p:nvSpPr>
        <p:spPr>
          <a:xfrm>
            <a:off x="1520342" y="379742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28" name="TekstniOkvir 27">
            <a:extLst>
              <a:ext uri="{FF2B5EF4-FFF2-40B4-BE49-F238E27FC236}">
                <a16:creationId xmlns:a16="http://schemas.microsoft.com/office/drawing/2014/main" id="{E3FB873D-2212-48B6-B2CA-1F2C0CE76E45}"/>
              </a:ext>
            </a:extLst>
          </p:cNvPr>
          <p:cNvSpPr txBox="1"/>
          <p:nvPr/>
        </p:nvSpPr>
        <p:spPr>
          <a:xfrm>
            <a:off x="3956453" y="379742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29" name="TekstniOkvir 28">
            <a:extLst>
              <a:ext uri="{FF2B5EF4-FFF2-40B4-BE49-F238E27FC236}">
                <a16:creationId xmlns:a16="http://schemas.microsoft.com/office/drawing/2014/main" id="{7C21DB1B-8820-4A2A-872F-FFCD4EBC775C}"/>
              </a:ext>
            </a:extLst>
          </p:cNvPr>
          <p:cNvSpPr txBox="1"/>
          <p:nvPr/>
        </p:nvSpPr>
        <p:spPr>
          <a:xfrm>
            <a:off x="3415073" y="3797423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30" name="TekstniOkvir 29">
            <a:extLst>
              <a:ext uri="{FF2B5EF4-FFF2-40B4-BE49-F238E27FC236}">
                <a16:creationId xmlns:a16="http://schemas.microsoft.com/office/drawing/2014/main" id="{0A2B15EB-2126-4268-91B3-8396E49A5993}"/>
              </a:ext>
            </a:extLst>
          </p:cNvPr>
          <p:cNvSpPr txBox="1"/>
          <p:nvPr/>
        </p:nvSpPr>
        <p:spPr>
          <a:xfrm>
            <a:off x="5283378" y="3797423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31" name="TekstniOkvir 30">
            <a:extLst>
              <a:ext uri="{FF2B5EF4-FFF2-40B4-BE49-F238E27FC236}">
                <a16:creationId xmlns:a16="http://schemas.microsoft.com/office/drawing/2014/main" id="{C7641830-3CFC-48E8-B3BC-ACB8656E0FCB}"/>
              </a:ext>
            </a:extLst>
          </p:cNvPr>
          <p:cNvSpPr txBox="1"/>
          <p:nvPr/>
        </p:nvSpPr>
        <p:spPr>
          <a:xfrm>
            <a:off x="6139199" y="3727997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33" name="TekstniOkvir 32">
            <a:extLst>
              <a:ext uri="{FF2B5EF4-FFF2-40B4-BE49-F238E27FC236}">
                <a16:creationId xmlns:a16="http://schemas.microsoft.com/office/drawing/2014/main" id="{64509BDC-18DB-438C-B2AC-7241E6E1D68F}"/>
              </a:ext>
            </a:extLst>
          </p:cNvPr>
          <p:cNvSpPr txBox="1"/>
          <p:nvPr/>
        </p:nvSpPr>
        <p:spPr>
          <a:xfrm>
            <a:off x="4801967" y="4734590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34" name="TekstniOkvir 33">
            <a:extLst>
              <a:ext uri="{FF2B5EF4-FFF2-40B4-BE49-F238E27FC236}">
                <a16:creationId xmlns:a16="http://schemas.microsoft.com/office/drawing/2014/main" id="{3FD24E2F-BC3C-43CF-9444-962B280CD70F}"/>
              </a:ext>
            </a:extLst>
          </p:cNvPr>
          <p:cNvSpPr txBox="1"/>
          <p:nvPr/>
        </p:nvSpPr>
        <p:spPr>
          <a:xfrm>
            <a:off x="4801967" y="4320631"/>
            <a:ext cx="352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M</a:t>
            </a:r>
          </a:p>
        </p:txBody>
      </p:sp>
      <p:sp>
        <p:nvSpPr>
          <p:cNvPr id="35" name="Elipsa 34">
            <a:extLst>
              <a:ext uri="{FF2B5EF4-FFF2-40B4-BE49-F238E27FC236}">
                <a16:creationId xmlns:a16="http://schemas.microsoft.com/office/drawing/2014/main" id="{784FC10D-8258-4A7D-9406-30682CDBE21C}"/>
              </a:ext>
            </a:extLst>
          </p:cNvPr>
          <p:cNvSpPr/>
          <p:nvPr/>
        </p:nvSpPr>
        <p:spPr>
          <a:xfrm>
            <a:off x="727640" y="4493599"/>
            <a:ext cx="1038733" cy="3693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OIB</a:t>
            </a:r>
          </a:p>
        </p:txBody>
      </p:sp>
      <p:sp>
        <p:nvSpPr>
          <p:cNvPr id="36" name="Elipsa 35">
            <a:extLst>
              <a:ext uri="{FF2B5EF4-FFF2-40B4-BE49-F238E27FC236}">
                <a16:creationId xmlns:a16="http://schemas.microsoft.com/office/drawing/2014/main" id="{E7F4FB7C-74E0-4F96-B86C-67F3D2D83607}"/>
              </a:ext>
            </a:extLst>
          </p:cNvPr>
          <p:cNvSpPr/>
          <p:nvPr/>
        </p:nvSpPr>
        <p:spPr>
          <a:xfrm>
            <a:off x="81091" y="4886352"/>
            <a:ext cx="1236714" cy="3693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Korisničko ime</a:t>
            </a:r>
          </a:p>
        </p:txBody>
      </p:sp>
      <p:cxnSp>
        <p:nvCxnSpPr>
          <p:cNvPr id="40" name="Ravni poveznik 39">
            <a:extLst>
              <a:ext uri="{FF2B5EF4-FFF2-40B4-BE49-F238E27FC236}">
                <a16:creationId xmlns:a16="http://schemas.microsoft.com/office/drawing/2014/main" id="{92978BDA-541E-4EAA-9C19-B83E2DBA55B3}"/>
              </a:ext>
            </a:extLst>
          </p:cNvPr>
          <p:cNvCxnSpPr>
            <a:cxnSpLocks/>
            <a:stCxn id="35" idx="0"/>
            <a:endCxn id="10" idx="2"/>
          </p:cNvCxnSpPr>
          <p:nvPr/>
        </p:nvCxnSpPr>
        <p:spPr>
          <a:xfrm flipH="1" flipV="1">
            <a:off x="913465" y="4359484"/>
            <a:ext cx="333542" cy="13411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Ravni poveznik 42">
            <a:extLst>
              <a:ext uri="{FF2B5EF4-FFF2-40B4-BE49-F238E27FC236}">
                <a16:creationId xmlns:a16="http://schemas.microsoft.com/office/drawing/2014/main" id="{2778FA8C-1AC9-4B2A-961F-7877BBEEA461}"/>
              </a:ext>
            </a:extLst>
          </p:cNvPr>
          <p:cNvCxnSpPr>
            <a:cxnSpLocks/>
            <a:stCxn id="10" idx="0"/>
            <a:endCxn id="6" idx="4"/>
          </p:cNvCxnSpPr>
          <p:nvPr/>
        </p:nvCxnSpPr>
        <p:spPr>
          <a:xfrm flipH="1" flipV="1">
            <a:off x="814475" y="3836835"/>
            <a:ext cx="98990" cy="360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Elipsa 45">
            <a:extLst>
              <a:ext uri="{FF2B5EF4-FFF2-40B4-BE49-F238E27FC236}">
                <a16:creationId xmlns:a16="http://schemas.microsoft.com/office/drawing/2014/main" id="{D7B367A7-4284-4BDC-B0A2-89AA33792D30}"/>
              </a:ext>
            </a:extLst>
          </p:cNvPr>
          <p:cNvSpPr/>
          <p:nvPr/>
        </p:nvSpPr>
        <p:spPr>
          <a:xfrm>
            <a:off x="2479595" y="4458631"/>
            <a:ext cx="886333" cy="2403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Cijena</a:t>
            </a:r>
          </a:p>
        </p:txBody>
      </p:sp>
      <p:sp>
        <p:nvSpPr>
          <p:cNvPr id="47" name="Elipsa 46">
            <a:extLst>
              <a:ext uri="{FF2B5EF4-FFF2-40B4-BE49-F238E27FC236}">
                <a16:creationId xmlns:a16="http://schemas.microsoft.com/office/drawing/2014/main" id="{4C74446B-9687-4DC0-B97C-132EE44287BE}"/>
              </a:ext>
            </a:extLst>
          </p:cNvPr>
          <p:cNvSpPr/>
          <p:nvPr/>
        </p:nvSpPr>
        <p:spPr>
          <a:xfrm>
            <a:off x="3082527" y="4734590"/>
            <a:ext cx="984506" cy="43744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Sektor/sjedalo</a:t>
            </a:r>
          </a:p>
        </p:txBody>
      </p:sp>
      <p:sp>
        <p:nvSpPr>
          <p:cNvPr id="48" name="Elipsa 47">
            <a:extLst>
              <a:ext uri="{FF2B5EF4-FFF2-40B4-BE49-F238E27FC236}">
                <a16:creationId xmlns:a16="http://schemas.microsoft.com/office/drawing/2014/main" id="{E1EE19E0-2BC0-4B27-861D-FDE47140B2A3}"/>
              </a:ext>
            </a:extLst>
          </p:cNvPr>
          <p:cNvSpPr/>
          <p:nvPr/>
        </p:nvSpPr>
        <p:spPr>
          <a:xfrm>
            <a:off x="1988884" y="5006800"/>
            <a:ext cx="1266851" cy="56619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Ime i prezime nositelja</a:t>
            </a:r>
          </a:p>
        </p:txBody>
      </p:sp>
      <p:cxnSp>
        <p:nvCxnSpPr>
          <p:cNvPr id="49" name="Ravni poveznik 48">
            <a:extLst>
              <a:ext uri="{FF2B5EF4-FFF2-40B4-BE49-F238E27FC236}">
                <a16:creationId xmlns:a16="http://schemas.microsoft.com/office/drawing/2014/main" id="{67123CBC-E722-435F-BB85-5E8EA399F454}"/>
              </a:ext>
            </a:extLst>
          </p:cNvPr>
          <p:cNvCxnSpPr>
            <a:cxnSpLocks/>
            <a:stCxn id="48" idx="1"/>
          </p:cNvCxnSpPr>
          <p:nvPr/>
        </p:nvCxnSpPr>
        <p:spPr>
          <a:xfrm flipV="1">
            <a:off x="2174410" y="4350067"/>
            <a:ext cx="283421" cy="7396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Ravni poveznik 51">
            <a:extLst>
              <a:ext uri="{FF2B5EF4-FFF2-40B4-BE49-F238E27FC236}">
                <a16:creationId xmlns:a16="http://schemas.microsoft.com/office/drawing/2014/main" id="{25242469-28B8-4CEA-B89E-9A7782E7E9DC}"/>
              </a:ext>
            </a:extLst>
          </p:cNvPr>
          <p:cNvCxnSpPr>
            <a:cxnSpLocks/>
            <a:stCxn id="8" idx="2"/>
            <a:endCxn id="46" idx="0"/>
          </p:cNvCxnSpPr>
          <p:nvPr/>
        </p:nvCxnSpPr>
        <p:spPr>
          <a:xfrm>
            <a:off x="2882156" y="4359484"/>
            <a:ext cx="40606" cy="9914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Ravni poveznik 54">
            <a:extLst>
              <a:ext uri="{FF2B5EF4-FFF2-40B4-BE49-F238E27FC236}">
                <a16:creationId xmlns:a16="http://schemas.microsoft.com/office/drawing/2014/main" id="{7E3F7086-D02F-45CD-9450-88D52AD8468A}"/>
              </a:ext>
            </a:extLst>
          </p:cNvPr>
          <p:cNvCxnSpPr>
            <a:cxnSpLocks/>
            <a:stCxn id="47" idx="0"/>
          </p:cNvCxnSpPr>
          <p:nvPr/>
        </p:nvCxnSpPr>
        <p:spPr>
          <a:xfrm flipH="1" flipV="1">
            <a:off x="3401597" y="4359484"/>
            <a:ext cx="173183" cy="37510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Elipsa 62">
            <a:extLst>
              <a:ext uri="{FF2B5EF4-FFF2-40B4-BE49-F238E27FC236}">
                <a16:creationId xmlns:a16="http://schemas.microsoft.com/office/drawing/2014/main" id="{D335BA29-3382-47CB-B380-ED1B98151844}"/>
              </a:ext>
            </a:extLst>
          </p:cNvPr>
          <p:cNvSpPr/>
          <p:nvPr/>
        </p:nvSpPr>
        <p:spPr>
          <a:xfrm>
            <a:off x="3586872" y="5828228"/>
            <a:ext cx="1097732" cy="4128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Ime i prezime</a:t>
            </a:r>
          </a:p>
        </p:txBody>
      </p:sp>
      <p:sp>
        <p:nvSpPr>
          <p:cNvPr id="64" name="Elipsa 63">
            <a:extLst>
              <a:ext uri="{FF2B5EF4-FFF2-40B4-BE49-F238E27FC236}">
                <a16:creationId xmlns:a16="http://schemas.microsoft.com/office/drawing/2014/main" id="{1C5ED6FE-D9CF-4E58-B083-7B5C0986D5E8}"/>
              </a:ext>
            </a:extLst>
          </p:cNvPr>
          <p:cNvSpPr/>
          <p:nvPr/>
        </p:nvSpPr>
        <p:spPr>
          <a:xfrm>
            <a:off x="4801967" y="5761175"/>
            <a:ext cx="1337232" cy="67174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Vrsta (glazba, gluma…)</a:t>
            </a:r>
          </a:p>
        </p:txBody>
      </p:sp>
      <p:cxnSp>
        <p:nvCxnSpPr>
          <p:cNvPr id="65" name="Ravni poveznik 64">
            <a:extLst>
              <a:ext uri="{FF2B5EF4-FFF2-40B4-BE49-F238E27FC236}">
                <a16:creationId xmlns:a16="http://schemas.microsoft.com/office/drawing/2014/main" id="{38018902-12BE-4036-9AEC-F463AE68C77B}"/>
              </a:ext>
            </a:extLst>
          </p:cNvPr>
          <p:cNvCxnSpPr>
            <a:cxnSpLocks/>
            <a:stCxn id="63" idx="0"/>
          </p:cNvCxnSpPr>
          <p:nvPr/>
        </p:nvCxnSpPr>
        <p:spPr>
          <a:xfrm flipV="1">
            <a:off x="4135738" y="5537162"/>
            <a:ext cx="120797" cy="29106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Ravni poveznik 67">
            <a:extLst>
              <a:ext uri="{FF2B5EF4-FFF2-40B4-BE49-F238E27FC236}">
                <a16:creationId xmlns:a16="http://schemas.microsoft.com/office/drawing/2014/main" id="{8E2FD7D9-2B9C-4C2A-A622-674E49916CA4}"/>
              </a:ext>
            </a:extLst>
          </p:cNvPr>
          <p:cNvCxnSpPr>
            <a:cxnSpLocks/>
            <a:stCxn id="64" idx="0"/>
            <a:endCxn id="9" idx="3"/>
          </p:cNvCxnSpPr>
          <p:nvPr/>
        </p:nvCxnSpPr>
        <p:spPr>
          <a:xfrm flipH="1" flipV="1">
            <a:off x="5354406" y="5299836"/>
            <a:ext cx="116177" cy="46133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Elipsa 70">
            <a:extLst>
              <a:ext uri="{FF2B5EF4-FFF2-40B4-BE49-F238E27FC236}">
                <a16:creationId xmlns:a16="http://schemas.microsoft.com/office/drawing/2014/main" id="{E584BEA4-AF41-41F5-928A-3BE27F732E56}"/>
              </a:ext>
            </a:extLst>
          </p:cNvPr>
          <p:cNvSpPr/>
          <p:nvPr/>
        </p:nvSpPr>
        <p:spPr>
          <a:xfrm>
            <a:off x="3592153" y="3396466"/>
            <a:ext cx="693449" cy="36665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Ime</a:t>
            </a:r>
          </a:p>
        </p:txBody>
      </p:sp>
      <p:sp>
        <p:nvSpPr>
          <p:cNvPr id="72" name="Elipsa 71">
            <a:extLst>
              <a:ext uri="{FF2B5EF4-FFF2-40B4-BE49-F238E27FC236}">
                <a16:creationId xmlns:a16="http://schemas.microsoft.com/office/drawing/2014/main" id="{E267014C-693F-4670-9162-D986508085BC}"/>
              </a:ext>
            </a:extLst>
          </p:cNvPr>
          <p:cNvSpPr/>
          <p:nvPr/>
        </p:nvSpPr>
        <p:spPr>
          <a:xfrm>
            <a:off x="4890742" y="3396466"/>
            <a:ext cx="1337231" cy="4128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Vrijeme održavanja</a:t>
            </a:r>
          </a:p>
        </p:txBody>
      </p:sp>
      <p:cxnSp>
        <p:nvCxnSpPr>
          <p:cNvPr id="75" name="Ravni poveznik 74">
            <a:extLst>
              <a:ext uri="{FF2B5EF4-FFF2-40B4-BE49-F238E27FC236}">
                <a16:creationId xmlns:a16="http://schemas.microsoft.com/office/drawing/2014/main" id="{9A6C8CB0-2A9D-4837-AFD1-4EECDFF744ED}"/>
              </a:ext>
            </a:extLst>
          </p:cNvPr>
          <p:cNvCxnSpPr>
            <a:cxnSpLocks/>
            <a:stCxn id="4" idx="0"/>
            <a:endCxn id="71" idx="4"/>
          </p:cNvCxnSpPr>
          <p:nvPr/>
        </p:nvCxnSpPr>
        <p:spPr>
          <a:xfrm flipH="1" flipV="1">
            <a:off x="3938878" y="3763123"/>
            <a:ext cx="866664" cy="1098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Elipsa 78">
            <a:extLst>
              <a:ext uri="{FF2B5EF4-FFF2-40B4-BE49-F238E27FC236}">
                <a16:creationId xmlns:a16="http://schemas.microsoft.com/office/drawing/2014/main" id="{11AD64E2-067A-4995-87AA-F37E2D30207E}"/>
              </a:ext>
            </a:extLst>
          </p:cNvPr>
          <p:cNvSpPr/>
          <p:nvPr/>
        </p:nvSpPr>
        <p:spPr>
          <a:xfrm>
            <a:off x="6056628" y="4621090"/>
            <a:ext cx="1141165" cy="4128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Kapacitet</a:t>
            </a:r>
          </a:p>
        </p:txBody>
      </p:sp>
      <p:sp>
        <p:nvSpPr>
          <p:cNvPr id="80" name="Elipsa 79">
            <a:extLst>
              <a:ext uri="{FF2B5EF4-FFF2-40B4-BE49-F238E27FC236}">
                <a16:creationId xmlns:a16="http://schemas.microsoft.com/office/drawing/2014/main" id="{D56B9A01-A043-4FFE-A488-08817DE04708}"/>
              </a:ext>
            </a:extLst>
          </p:cNvPr>
          <p:cNvSpPr/>
          <p:nvPr/>
        </p:nvSpPr>
        <p:spPr>
          <a:xfrm>
            <a:off x="7439382" y="4608295"/>
            <a:ext cx="1097732" cy="4128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Lokacija</a:t>
            </a:r>
          </a:p>
        </p:txBody>
      </p:sp>
      <p:cxnSp>
        <p:nvCxnSpPr>
          <p:cNvPr id="81" name="Ravni poveznik 80">
            <a:extLst>
              <a:ext uri="{FF2B5EF4-FFF2-40B4-BE49-F238E27FC236}">
                <a16:creationId xmlns:a16="http://schemas.microsoft.com/office/drawing/2014/main" id="{DAB251C1-A490-4CE1-888F-F3646BBF0548}"/>
              </a:ext>
            </a:extLst>
          </p:cNvPr>
          <p:cNvCxnSpPr>
            <a:cxnSpLocks/>
            <a:stCxn id="79" idx="0"/>
          </p:cNvCxnSpPr>
          <p:nvPr/>
        </p:nvCxnSpPr>
        <p:spPr>
          <a:xfrm flipV="1">
            <a:off x="6627211" y="4350068"/>
            <a:ext cx="191490" cy="27102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Ravni poveznik 83">
            <a:extLst>
              <a:ext uri="{FF2B5EF4-FFF2-40B4-BE49-F238E27FC236}">
                <a16:creationId xmlns:a16="http://schemas.microsoft.com/office/drawing/2014/main" id="{E0526935-DE23-4BBA-907B-E9C134966A74}"/>
              </a:ext>
            </a:extLst>
          </p:cNvPr>
          <p:cNvCxnSpPr>
            <a:cxnSpLocks/>
            <a:stCxn id="80" idx="0"/>
          </p:cNvCxnSpPr>
          <p:nvPr/>
        </p:nvCxnSpPr>
        <p:spPr>
          <a:xfrm flipH="1" flipV="1">
            <a:off x="7759818" y="4359485"/>
            <a:ext cx="228430" cy="24881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Elipsa 86">
            <a:extLst>
              <a:ext uri="{FF2B5EF4-FFF2-40B4-BE49-F238E27FC236}">
                <a16:creationId xmlns:a16="http://schemas.microsoft.com/office/drawing/2014/main" id="{8F79E28B-64F3-4B83-A268-6274B9868A72}"/>
              </a:ext>
            </a:extLst>
          </p:cNvPr>
          <p:cNvSpPr/>
          <p:nvPr/>
        </p:nvSpPr>
        <p:spPr>
          <a:xfrm>
            <a:off x="6722956" y="5099379"/>
            <a:ext cx="1141165" cy="4128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Ime</a:t>
            </a:r>
          </a:p>
        </p:txBody>
      </p:sp>
      <p:cxnSp>
        <p:nvCxnSpPr>
          <p:cNvPr id="88" name="Ravni poveznik 87">
            <a:extLst>
              <a:ext uri="{FF2B5EF4-FFF2-40B4-BE49-F238E27FC236}">
                <a16:creationId xmlns:a16="http://schemas.microsoft.com/office/drawing/2014/main" id="{190F9ACC-FBE6-4CA7-879C-E0BAD3772A8C}"/>
              </a:ext>
            </a:extLst>
          </p:cNvPr>
          <p:cNvCxnSpPr>
            <a:cxnSpLocks/>
            <a:stCxn id="87" idx="0"/>
            <a:endCxn id="11" idx="2"/>
          </p:cNvCxnSpPr>
          <p:nvPr/>
        </p:nvCxnSpPr>
        <p:spPr>
          <a:xfrm flipH="1" flipV="1">
            <a:off x="7260011" y="4359486"/>
            <a:ext cx="33528" cy="73989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9775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726AA1C5-C147-492F-A9BA-E4382D04C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Programsko rješenje relacija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F77813B5-EDC3-4BC5-A4A9-4D1722AC9C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491285"/>
          </a:xfrm>
        </p:spPr>
        <p:txBody>
          <a:bodyPr>
            <a:normAutofit/>
          </a:bodyPr>
          <a:lstStyle/>
          <a:p>
            <a:r>
              <a:rPr lang="hr-HR" dirty="0"/>
              <a:t>Zadovoljni smo s modelom baze, sad je želimo i implementirati.</a:t>
            </a:r>
          </a:p>
          <a:p>
            <a:r>
              <a:rPr lang="hr-HR" dirty="0"/>
              <a:t>Dosad smo samo pričali o relacijama, a entitete treba eksplicitno povezati međusobno.</a:t>
            </a:r>
          </a:p>
          <a:p>
            <a:r>
              <a:rPr lang="hr-HR" dirty="0"/>
              <a:t>Relacije se ostvaruju korištenjem primarnog ključa, za kojeg smo rekli da jedinstveno predstavlja zapis u entitetu.</a:t>
            </a:r>
          </a:p>
          <a:p>
            <a:r>
              <a:rPr lang="hr-HR" dirty="0"/>
              <a:t>Primarni ključ će predstavljati zapis iz jednog entiteta u drugom entitetu.</a:t>
            </a:r>
          </a:p>
          <a:p>
            <a:r>
              <a:rPr lang="hr-HR" dirty="0"/>
              <a:t>Tako iskorišten ključ se zove </a:t>
            </a:r>
            <a:r>
              <a:rPr lang="hr-HR" b="1" dirty="0"/>
              <a:t>strani ključ</a:t>
            </a:r>
          </a:p>
          <a:p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1210875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E3D3ABF-B84A-4C7A-932D-ACE004F8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Programsko rješenje relacija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140A6D8B-10E3-4B77-9F1F-300559A44B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3809586"/>
          </a:xfrm>
        </p:spPr>
        <p:txBody>
          <a:bodyPr>
            <a:normAutofit fontScale="77500" lnSpcReduction="20000"/>
          </a:bodyPr>
          <a:lstStyle/>
          <a:p>
            <a:r>
              <a:rPr lang="hr-HR" dirty="0"/>
              <a:t>Vratimo se na studente i ocjene, oba entiteta imaju svoje primarne ključeve.</a:t>
            </a:r>
          </a:p>
          <a:p>
            <a:r>
              <a:rPr lang="hr-HR" dirty="0"/>
              <a:t>Moramo na neki način reći bazi podataka da su ova dva entiteta povezana sa 1:N vezom.</a:t>
            </a:r>
          </a:p>
          <a:p>
            <a:r>
              <a:rPr lang="hr-HR" dirty="0"/>
              <a:t>Zapise od kojeg entiteta možemo jednoznačno predstaviti stranim ključem u drugom entitetu?</a:t>
            </a:r>
          </a:p>
          <a:p>
            <a:r>
              <a:rPr lang="hr-HR" dirty="0"/>
              <a:t>Da povezujemo sve ocjene na studenta, morali bi u jednom stupcu jednog retka staviti jako dugu vrijednost svih ocjena.</a:t>
            </a:r>
          </a:p>
          <a:p>
            <a:r>
              <a:rPr lang="hr-HR" dirty="0"/>
              <a:t>Ali ako na svaku ocjenu povežemo studenta, moramo samo dodati jedan stupac u Ocjene. Vrijednost tog stupca će biti strani ključ na </a:t>
            </a:r>
            <a:r>
              <a:rPr lang="hr-HR" dirty="0" err="1"/>
              <a:t>Id</a:t>
            </a:r>
            <a:r>
              <a:rPr lang="hr-HR" dirty="0"/>
              <a:t> stupac u Studenti tablici.</a:t>
            </a:r>
          </a:p>
          <a:p>
            <a:r>
              <a:rPr lang="hr-HR" dirty="0"/>
              <a:t>Dakle, 1:N veza se ostvaruje </a:t>
            </a:r>
            <a:r>
              <a:rPr lang="hr-HR" b="1" dirty="0"/>
              <a:t>dodavanjem stranog ključa na N stranu veze</a:t>
            </a:r>
            <a:r>
              <a:rPr lang="hr-HR" dirty="0"/>
              <a:t>.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970F7779-DC9E-4FB8-8260-2B55F4750F9B}"/>
              </a:ext>
            </a:extLst>
          </p:cNvPr>
          <p:cNvSpPr/>
          <p:nvPr/>
        </p:nvSpPr>
        <p:spPr>
          <a:xfrm>
            <a:off x="5259391" y="6006313"/>
            <a:ext cx="914400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Ocjene</a:t>
            </a:r>
          </a:p>
        </p:txBody>
      </p:sp>
      <p:cxnSp>
        <p:nvCxnSpPr>
          <p:cNvPr id="11" name="Ravni poveznik 10">
            <a:extLst>
              <a:ext uri="{FF2B5EF4-FFF2-40B4-BE49-F238E27FC236}">
                <a16:creationId xmlns:a16="http://schemas.microsoft.com/office/drawing/2014/main" id="{1842EF84-5734-414A-A883-28D7520FE2B6}"/>
              </a:ext>
            </a:extLst>
          </p:cNvPr>
          <p:cNvCxnSpPr>
            <a:cxnSpLocks/>
            <a:stCxn id="13" idx="3"/>
            <a:endCxn id="4" idx="1"/>
          </p:cNvCxnSpPr>
          <p:nvPr/>
        </p:nvCxnSpPr>
        <p:spPr>
          <a:xfrm>
            <a:off x="3655727" y="6249594"/>
            <a:ext cx="160366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ravokutnik 12">
            <a:extLst>
              <a:ext uri="{FF2B5EF4-FFF2-40B4-BE49-F238E27FC236}">
                <a16:creationId xmlns:a16="http://schemas.microsoft.com/office/drawing/2014/main" id="{7143F158-EEE1-4AB7-8D7A-84A8E8A7400E}"/>
              </a:ext>
            </a:extLst>
          </p:cNvPr>
          <p:cNvSpPr/>
          <p:nvPr/>
        </p:nvSpPr>
        <p:spPr>
          <a:xfrm>
            <a:off x="2600250" y="6006313"/>
            <a:ext cx="1055477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Studenti</a:t>
            </a:r>
          </a:p>
        </p:txBody>
      </p:sp>
      <p:sp>
        <p:nvSpPr>
          <p:cNvPr id="7" name="TekstniOkvir 6">
            <a:extLst>
              <a:ext uri="{FF2B5EF4-FFF2-40B4-BE49-F238E27FC236}">
                <a16:creationId xmlns:a16="http://schemas.microsoft.com/office/drawing/2014/main" id="{DE10FDB0-FF8E-46CD-9004-115BAF7951E8}"/>
              </a:ext>
            </a:extLst>
          </p:cNvPr>
          <p:cNvSpPr txBox="1"/>
          <p:nvPr/>
        </p:nvSpPr>
        <p:spPr>
          <a:xfrm>
            <a:off x="4925645" y="5882029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9" name="TekstniOkvir 8">
            <a:extLst>
              <a:ext uri="{FF2B5EF4-FFF2-40B4-BE49-F238E27FC236}">
                <a16:creationId xmlns:a16="http://schemas.microsoft.com/office/drawing/2014/main" id="{C0E823A8-A61F-42C0-BDC5-49835DD4926A}"/>
              </a:ext>
            </a:extLst>
          </p:cNvPr>
          <p:cNvSpPr txBox="1"/>
          <p:nvPr/>
        </p:nvSpPr>
        <p:spPr>
          <a:xfrm>
            <a:off x="3689391" y="587849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948318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13" grpId="0" animBg="1"/>
      <p:bldP spid="7" grpId="0"/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B75E8-E115-449A-BD14-60AB01CB6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Što je za aplikacije podatak?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26815-DF21-42CF-B807-AC8013ED16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4892" y="1690689"/>
            <a:ext cx="8674216" cy="3511959"/>
          </a:xfrm>
        </p:spPr>
        <p:txBody>
          <a:bodyPr>
            <a:normAutofit/>
          </a:bodyPr>
          <a:lstStyle/>
          <a:p>
            <a:r>
              <a:rPr lang="hr-HR" dirty="0"/>
              <a:t>Bilo koja varijabla koja sadrži nešto</a:t>
            </a:r>
          </a:p>
          <a:p>
            <a:pPr lvl="1"/>
            <a:r>
              <a:rPr lang="hr-HR" dirty="0"/>
              <a:t>Jednostavni tipovi</a:t>
            </a:r>
          </a:p>
          <a:p>
            <a:pPr lvl="1"/>
            <a:r>
              <a:rPr lang="hr-HR" dirty="0"/>
              <a:t>Kolekcije</a:t>
            </a:r>
          </a:p>
          <a:p>
            <a:pPr lvl="1"/>
            <a:r>
              <a:rPr lang="hr-HR" dirty="0"/>
              <a:t>Objekti (klase)</a:t>
            </a:r>
          </a:p>
          <a:p>
            <a:r>
              <a:rPr lang="hr-HR" dirty="0"/>
              <a:t>Sve ono što prikazujemo na korisničkom sučelju i dajemo korisniku da upravlja s tim</a:t>
            </a:r>
          </a:p>
        </p:txBody>
      </p:sp>
    </p:spTree>
    <p:extLst>
      <p:ext uri="{BB962C8B-B14F-4D97-AF65-F5344CB8AC3E}">
        <p14:creationId xmlns:p14="http://schemas.microsoft.com/office/powerpoint/2010/main" val="305842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E3D3ABF-B84A-4C7A-932D-ACE004F8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Programsko rješenje relacija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140A6D8B-10E3-4B77-9F1F-300559A44B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56509"/>
            <a:ext cx="7886700" cy="3809586"/>
          </a:xfrm>
        </p:spPr>
        <p:txBody>
          <a:bodyPr>
            <a:normAutofit fontScale="70000" lnSpcReduction="20000"/>
          </a:bodyPr>
          <a:lstStyle/>
          <a:p>
            <a:r>
              <a:rPr lang="hr-HR" dirty="0"/>
              <a:t>Pogledajmo sad predmete i nastavnike.</a:t>
            </a:r>
          </a:p>
          <a:p>
            <a:r>
              <a:rPr lang="hr-HR" dirty="0"/>
              <a:t>Ova situacija je kompliciranija od 1:N veze. Ne možemo niti jedan od entiteta odrediti kao ‘glavni’, odnosno onaj koji će sadržavati strani ključ. Kako onda razriješiti ovu situaciju?</a:t>
            </a:r>
          </a:p>
          <a:p>
            <a:r>
              <a:rPr lang="hr-HR" dirty="0"/>
              <a:t>Što ako pokušamo razdvojiti ovu vezu na nešto jednostavnije? Ima li netko ideju kako to možemo napraviti? </a:t>
            </a:r>
            <a:r>
              <a:rPr lang="hr-HR" dirty="0" err="1"/>
              <a:t>Hint</a:t>
            </a:r>
            <a:r>
              <a:rPr lang="hr-HR" dirty="0"/>
              <a:t>: trebamo nekako omogućiti zapisivanje kombinacija primarnih ključeva u zapisima da bi ostvarili ovu vezu.</a:t>
            </a:r>
          </a:p>
          <a:p>
            <a:r>
              <a:rPr lang="hr-HR" dirty="0"/>
              <a:t>Možemo ovu vezu tretirati kao </a:t>
            </a:r>
            <a:r>
              <a:rPr lang="hr-HR" b="1" dirty="0"/>
              <a:t>dvostruku 1:N</a:t>
            </a:r>
            <a:r>
              <a:rPr lang="hr-HR" dirty="0"/>
              <a:t> vezu koja u sredini ima </a:t>
            </a:r>
            <a:r>
              <a:rPr lang="hr-HR" b="1" dirty="0"/>
              <a:t>dodatnu tablicu</a:t>
            </a:r>
            <a:r>
              <a:rPr lang="hr-HR" dirty="0"/>
              <a:t>.</a:t>
            </a:r>
          </a:p>
          <a:p>
            <a:r>
              <a:rPr lang="hr-HR" dirty="0"/>
              <a:t>Dodatna tablica sadrži strane ključeve od oba entiteta u relaciji.</a:t>
            </a:r>
          </a:p>
          <a:p>
            <a:r>
              <a:rPr lang="hr-HR" dirty="0"/>
              <a:t>Primarni ključ dodatne tablice može biti obični auto inkrementalni </a:t>
            </a:r>
            <a:r>
              <a:rPr lang="hr-HR" dirty="0" err="1"/>
              <a:t>int</a:t>
            </a:r>
            <a:r>
              <a:rPr lang="hr-HR" dirty="0"/>
              <a:t>, ili se može definirati da je primarni ključ </a:t>
            </a:r>
            <a:r>
              <a:rPr lang="hr-HR" b="1" dirty="0"/>
              <a:t>kombinacija dvaju stranih ključeva</a:t>
            </a:r>
            <a:r>
              <a:rPr lang="hr-HR" dirty="0"/>
              <a:t>.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970F7779-DC9E-4FB8-8260-2B55F4750F9B}"/>
              </a:ext>
            </a:extLst>
          </p:cNvPr>
          <p:cNvSpPr/>
          <p:nvPr/>
        </p:nvSpPr>
        <p:spPr>
          <a:xfrm>
            <a:off x="5840000" y="5146856"/>
            <a:ext cx="914400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Ocjene</a:t>
            </a:r>
          </a:p>
        </p:txBody>
      </p:sp>
      <p:cxnSp>
        <p:nvCxnSpPr>
          <p:cNvPr id="11" name="Ravni poveznik 10">
            <a:extLst>
              <a:ext uri="{FF2B5EF4-FFF2-40B4-BE49-F238E27FC236}">
                <a16:creationId xmlns:a16="http://schemas.microsoft.com/office/drawing/2014/main" id="{1842EF84-5734-414A-A883-28D7520FE2B6}"/>
              </a:ext>
            </a:extLst>
          </p:cNvPr>
          <p:cNvCxnSpPr>
            <a:cxnSpLocks/>
            <a:stCxn id="13" idx="3"/>
            <a:endCxn id="4" idx="1"/>
          </p:cNvCxnSpPr>
          <p:nvPr/>
        </p:nvCxnSpPr>
        <p:spPr>
          <a:xfrm flipV="1">
            <a:off x="3178320" y="5390137"/>
            <a:ext cx="2661680" cy="278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ravokutnik 12">
            <a:extLst>
              <a:ext uri="{FF2B5EF4-FFF2-40B4-BE49-F238E27FC236}">
                <a16:creationId xmlns:a16="http://schemas.microsoft.com/office/drawing/2014/main" id="{7143F158-EEE1-4AB7-8D7A-84A8E8A7400E}"/>
              </a:ext>
            </a:extLst>
          </p:cNvPr>
          <p:cNvSpPr/>
          <p:nvPr/>
        </p:nvSpPr>
        <p:spPr>
          <a:xfrm>
            <a:off x="2122843" y="5149642"/>
            <a:ext cx="1055477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Studenti</a:t>
            </a:r>
          </a:p>
        </p:txBody>
      </p:sp>
      <p:sp>
        <p:nvSpPr>
          <p:cNvPr id="7" name="TekstniOkvir 6">
            <a:extLst>
              <a:ext uri="{FF2B5EF4-FFF2-40B4-BE49-F238E27FC236}">
                <a16:creationId xmlns:a16="http://schemas.microsoft.com/office/drawing/2014/main" id="{DE10FDB0-FF8E-46CD-9004-115BAF7951E8}"/>
              </a:ext>
            </a:extLst>
          </p:cNvPr>
          <p:cNvSpPr txBox="1"/>
          <p:nvPr/>
        </p:nvSpPr>
        <p:spPr>
          <a:xfrm>
            <a:off x="5487018" y="5032159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9" name="TekstniOkvir 8">
            <a:extLst>
              <a:ext uri="{FF2B5EF4-FFF2-40B4-BE49-F238E27FC236}">
                <a16:creationId xmlns:a16="http://schemas.microsoft.com/office/drawing/2014/main" id="{C0E823A8-A61F-42C0-BDC5-49835DD4926A}"/>
              </a:ext>
            </a:extLst>
          </p:cNvPr>
          <p:cNvSpPr txBox="1"/>
          <p:nvPr/>
        </p:nvSpPr>
        <p:spPr>
          <a:xfrm>
            <a:off x="3178320" y="5015003"/>
            <a:ext cx="352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M</a:t>
            </a:r>
          </a:p>
        </p:txBody>
      </p:sp>
      <p:sp>
        <p:nvSpPr>
          <p:cNvPr id="10" name="Pravokutnik 9">
            <a:extLst>
              <a:ext uri="{FF2B5EF4-FFF2-40B4-BE49-F238E27FC236}">
                <a16:creationId xmlns:a16="http://schemas.microsoft.com/office/drawing/2014/main" id="{83F2A517-B9FF-464D-B91B-F5846A8E57EE}"/>
              </a:ext>
            </a:extLst>
          </p:cNvPr>
          <p:cNvSpPr/>
          <p:nvPr/>
        </p:nvSpPr>
        <p:spPr>
          <a:xfrm>
            <a:off x="2122842" y="6006311"/>
            <a:ext cx="1055477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Studenti</a:t>
            </a:r>
          </a:p>
        </p:txBody>
      </p:sp>
      <p:sp>
        <p:nvSpPr>
          <p:cNvPr id="12" name="Pravokutnik 11">
            <a:extLst>
              <a:ext uri="{FF2B5EF4-FFF2-40B4-BE49-F238E27FC236}">
                <a16:creationId xmlns:a16="http://schemas.microsoft.com/office/drawing/2014/main" id="{2A4BCD03-8058-4FD3-AAFA-B5739FD062BD}"/>
              </a:ext>
            </a:extLst>
          </p:cNvPr>
          <p:cNvSpPr/>
          <p:nvPr/>
        </p:nvSpPr>
        <p:spPr>
          <a:xfrm>
            <a:off x="3674985" y="6006310"/>
            <a:ext cx="1668350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err="1">
                <a:solidFill>
                  <a:schemeClr val="tx1"/>
                </a:solidFill>
              </a:rPr>
              <a:t>StudentOcjene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Pravokutnik 13">
            <a:extLst>
              <a:ext uri="{FF2B5EF4-FFF2-40B4-BE49-F238E27FC236}">
                <a16:creationId xmlns:a16="http://schemas.microsoft.com/office/drawing/2014/main" id="{6C6545D9-FE19-4CA3-A219-292FAB799717}"/>
              </a:ext>
            </a:extLst>
          </p:cNvPr>
          <p:cNvSpPr/>
          <p:nvPr/>
        </p:nvSpPr>
        <p:spPr>
          <a:xfrm>
            <a:off x="5820764" y="6006309"/>
            <a:ext cx="914400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Ocjene</a:t>
            </a:r>
          </a:p>
        </p:txBody>
      </p:sp>
      <p:cxnSp>
        <p:nvCxnSpPr>
          <p:cNvPr id="15" name="Ravni poveznik 14">
            <a:extLst>
              <a:ext uri="{FF2B5EF4-FFF2-40B4-BE49-F238E27FC236}">
                <a16:creationId xmlns:a16="http://schemas.microsoft.com/office/drawing/2014/main" id="{D6B6E323-CC65-463F-B62E-AED9BD909CE4}"/>
              </a:ext>
            </a:extLst>
          </p:cNvPr>
          <p:cNvCxnSpPr>
            <a:cxnSpLocks/>
            <a:stCxn id="12" idx="3"/>
            <a:endCxn id="14" idx="1"/>
          </p:cNvCxnSpPr>
          <p:nvPr/>
        </p:nvCxnSpPr>
        <p:spPr>
          <a:xfrm flipV="1">
            <a:off x="5343335" y="6249590"/>
            <a:ext cx="477429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Ravni poveznik 16">
            <a:extLst>
              <a:ext uri="{FF2B5EF4-FFF2-40B4-BE49-F238E27FC236}">
                <a16:creationId xmlns:a16="http://schemas.microsoft.com/office/drawing/2014/main" id="{D9A25585-8C10-46DA-8DCE-EB01C114D6E1}"/>
              </a:ext>
            </a:extLst>
          </p:cNvPr>
          <p:cNvCxnSpPr>
            <a:cxnSpLocks/>
            <a:stCxn id="10" idx="3"/>
            <a:endCxn id="12" idx="1"/>
          </p:cNvCxnSpPr>
          <p:nvPr/>
        </p:nvCxnSpPr>
        <p:spPr>
          <a:xfrm flipV="1">
            <a:off x="3178319" y="6249591"/>
            <a:ext cx="496666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kstniOkvir 19">
            <a:extLst>
              <a:ext uri="{FF2B5EF4-FFF2-40B4-BE49-F238E27FC236}">
                <a16:creationId xmlns:a16="http://schemas.microsoft.com/office/drawing/2014/main" id="{6F38CDC8-6246-400D-8A74-9EEBFDDFE237}"/>
              </a:ext>
            </a:extLst>
          </p:cNvPr>
          <p:cNvSpPr txBox="1"/>
          <p:nvPr/>
        </p:nvSpPr>
        <p:spPr>
          <a:xfrm>
            <a:off x="5289836" y="5888826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21" name="TekstniOkvir 20">
            <a:extLst>
              <a:ext uri="{FF2B5EF4-FFF2-40B4-BE49-F238E27FC236}">
                <a16:creationId xmlns:a16="http://schemas.microsoft.com/office/drawing/2014/main" id="{25E17BB9-7233-4126-9F80-2734B2D17409}"/>
              </a:ext>
            </a:extLst>
          </p:cNvPr>
          <p:cNvSpPr txBox="1"/>
          <p:nvPr/>
        </p:nvSpPr>
        <p:spPr>
          <a:xfrm>
            <a:off x="3413080" y="5888826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22" name="TekstniOkvir 21">
            <a:extLst>
              <a:ext uri="{FF2B5EF4-FFF2-40B4-BE49-F238E27FC236}">
                <a16:creationId xmlns:a16="http://schemas.microsoft.com/office/drawing/2014/main" id="{C08214CD-968B-49F5-9B25-1C70AC75475E}"/>
              </a:ext>
            </a:extLst>
          </p:cNvPr>
          <p:cNvSpPr txBox="1"/>
          <p:nvPr/>
        </p:nvSpPr>
        <p:spPr>
          <a:xfrm>
            <a:off x="3116951" y="5871671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23" name="TekstniOkvir 22">
            <a:extLst>
              <a:ext uri="{FF2B5EF4-FFF2-40B4-BE49-F238E27FC236}">
                <a16:creationId xmlns:a16="http://schemas.microsoft.com/office/drawing/2014/main" id="{F37D1671-E452-460D-A9DB-31CD6EB396A0}"/>
              </a:ext>
            </a:extLst>
          </p:cNvPr>
          <p:cNvSpPr txBox="1"/>
          <p:nvPr/>
        </p:nvSpPr>
        <p:spPr>
          <a:xfrm>
            <a:off x="5569159" y="5877471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424133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13" grpId="0" animBg="1"/>
      <p:bldP spid="7" grpId="0"/>
      <p:bldP spid="9" grpId="0"/>
      <p:bldP spid="10" grpId="0" animBg="1"/>
      <p:bldP spid="12" grpId="0" animBg="1"/>
      <p:bldP spid="14" grpId="0" animBg="1"/>
      <p:bldP spid="20" grpId="0"/>
      <p:bldP spid="21" grpId="0"/>
      <p:bldP spid="22" grpId="0"/>
      <p:bldP spid="23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E3D3ABF-B84A-4C7A-932D-ACE004F8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Programsko rješenje relacija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140A6D8B-10E3-4B77-9F1F-300559A44B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56509"/>
            <a:ext cx="7886700" cy="3809586"/>
          </a:xfrm>
        </p:spPr>
        <p:txBody>
          <a:bodyPr>
            <a:normAutofit fontScale="92500"/>
          </a:bodyPr>
          <a:lstStyle/>
          <a:p>
            <a:r>
              <a:rPr lang="hr-HR" dirty="0"/>
              <a:t>Još da spomenemo 1:1 vezu, odnosno studente i indekse.</a:t>
            </a:r>
          </a:p>
          <a:p>
            <a:r>
              <a:rPr lang="hr-HR" dirty="0"/>
              <a:t>Rekli smo da u pravilu podaci iz 1:1 veze mogu bez problema biti u istoj tablici.</a:t>
            </a:r>
          </a:p>
          <a:p>
            <a:r>
              <a:rPr lang="hr-HR" dirty="0"/>
              <a:t>To znači da bi ih se trebalo moći referencirati istom jedinstvenom vrijednošću.</a:t>
            </a:r>
          </a:p>
          <a:p>
            <a:r>
              <a:rPr lang="hr-HR" dirty="0"/>
              <a:t>Stoga se 1:1 veza realizira tako da ‘podređena’ tablica nema svoj vlastiti primarni ključ nego </a:t>
            </a:r>
            <a:r>
              <a:rPr lang="hr-HR" b="1" dirty="0"/>
              <a:t>za primarni ključ koristi strani ključ iz glavne tablice</a:t>
            </a:r>
            <a:r>
              <a:rPr lang="hr-H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85164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2787C50F-5AC2-4A82-B323-5AC8F9DEB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Praktični rad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B74D5CD5-BCF2-449D-93C4-FD08173286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055058"/>
          </a:xfrm>
        </p:spPr>
        <p:txBody>
          <a:bodyPr>
            <a:normAutofit/>
          </a:bodyPr>
          <a:lstStyle/>
          <a:p>
            <a:r>
              <a:rPr lang="hr-HR" dirty="0"/>
              <a:t>Relacijske baze imaju razne </a:t>
            </a:r>
            <a:r>
              <a:rPr lang="hr-HR" dirty="0" err="1"/>
              <a:t>providere</a:t>
            </a:r>
            <a:endParaRPr lang="hr-HR" dirty="0"/>
          </a:p>
          <a:p>
            <a:r>
              <a:rPr lang="hr-HR" dirty="0"/>
              <a:t>Mi ćemo koristiti Microsoftov - MSSQL</a:t>
            </a:r>
          </a:p>
          <a:p>
            <a:r>
              <a:rPr lang="hr-HR" dirty="0"/>
              <a:t>MS je Microsoft, a što je SQL?</a:t>
            </a:r>
          </a:p>
          <a:p>
            <a:r>
              <a:rPr lang="hr-HR" dirty="0"/>
              <a:t>SQL (</a:t>
            </a:r>
            <a:r>
              <a:rPr lang="hr-HR" dirty="0" err="1"/>
              <a:t>Structured</a:t>
            </a:r>
            <a:r>
              <a:rPr lang="hr-HR" dirty="0"/>
              <a:t> </a:t>
            </a:r>
            <a:r>
              <a:rPr lang="hr-HR" dirty="0" err="1"/>
              <a:t>Query</a:t>
            </a:r>
            <a:r>
              <a:rPr lang="hr-HR" dirty="0"/>
              <a:t> </a:t>
            </a:r>
            <a:r>
              <a:rPr lang="hr-HR" dirty="0" err="1"/>
              <a:t>Language</a:t>
            </a:r>
            <a:r>
              <a:rPr lang="hr-HR" dirty="0"/>
              <a:t>) je jezik koji se koristi za pokretanje upita nad bazom podataka</a:t>
            </a:r>
          </a:p>
          <a:p>
            <a:r>
              <a:rPr lang="hr-HR" dirty="0"/>
              <a:t>U to spada dohvaćanje, mijenjanje, brisanje podataka, definiranje strukture tablica...</a:t>
            </a:r>
          </a:p>
        </p:txBody>
      </p:sp>
    </p:spTree>
    <p:extLst>
      <p:ext uri="{BB962C8B-B14F-4D97-AF65-F5344CB8AC3E}">
        <p14:creationId xmlns:p14="http://schemas.microsoft.com/office/powerpoint/2010/main" val="864572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2787C50F-5AC2-4A82-B323-5AC8F9DEB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Praktični rad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B74D5CD5-BCF2-449D-93C4-FD08173286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055058"/>
          </a:xfrm>
        </p:spPr>
        <p:txBody>
          <a:bodyPr>
            <a:normAutofit/>
          </a:bodyPr>
          <a:lstStyle/>
          <a:p>
            <a:r>
              <a:rPr lang="hr-HR" dirty="0"/>
              <a:t>Alat kojeg ćemo koristiti za ovo je MSSSMS – Microsoft SQL Server Management Studio</a:t>
            </a:r>
          </a:p>
          <a:p>
            <a:r>
              <a:rPr lang="hr-HR" dirty="0"/>
              <a:t>To je program pomoću kojega se spajamo na SQL servere -&gt; poslužitelje koji na sebi podižu baze. Svaki SQL server može sadržavati više od jedne baze podataka.</a:t>
            </a:r>
          </a:p>
          <a:p>
            <a:r>
              <a:rPr lang="hr-HR" dirty="0"/>
              <a:t>Krećemo na kreaciju naše prve baze putem SQL-a!</a:t>
            </a:r>
          </a:p>
        </p:txBody>
      </p:sp>
    </p:spTree>
    <p:extLst>
      <p:ext uri="{BB962C8B-B14F-4D97-AF65-F5344CB8AC3E}">
        <p14:creationId xmlns:p14="http://schemas.microsoft.com/office/powerpoint/2010/main" val="12330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3138376A-C494-48D6-9F9C-5DA4531196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r-HR" dirty="0"/>
              <a:t>Koji nam je dosad najveći problem bio s podacima?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C515D4A9-FCF6-4E8D-A532-4C9143ABB2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89003" y="4506622"/>
            <a:ext cx="7886700" cy="8085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r-HR" sz="4800" dirty="0"/>
              <a:t>Nismo ih spremali.</a:t>
            </a:r>
          </a:p>
        </p:txBody>
      </p:sp>
      <p:pic>
        <p:nvPicPr>
          <p:cNvPr id="7" name="Slika 6">
            <a:extLst>
              <a:ext uri="{FF2B5EF4-FFF2-40B4-BE49-F238E27FC236}">
                <a16:creationId xmlns:a16="http://schemas.microsoft.com/office/drawing/2014/main" id="{7F537D8E-2376-40E0-9879-8C5D7F4F23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5941" y="1960563"/>
            <a:ext cx="5092117" cy="2546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161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8B61F93C-A6C2-4296-AF1C-295BD66E19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A zašto nam je spremanje toliko bitno?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DC853CAB-886A-4BBC-B88B-DA60F22AEF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742955"/>
          </a:xfrm>
        </p:spPr>
        <p:txBody>
          <a:bodyPr>
            <a:normAutofit/>
          </a:bodyPr>
          <a:lstStyle/>
          <a:p>
            <a:r>
              <a:rPr lang="hr-HR" dirty="0"/>
              <a:t>Korisnici očekuju da mogu nastaviti s radom tamo gdje su stali</a:t>
            </a:r>
          </a:p>
          <a:p>
            <a:r>
              <a:rPr lang="hr-HR" dirty="0"/>
              <a:t>Jako puno funkcionalnosti u aplikacijama se zapravo oslanja najvećim dijelom na pregledavanje postojećih podataka, promjene su rjeđe</a:t>
            </a:r>
          </a:p>
          <a:p>
            <a:r>
              <a:rPr lang="hr-HR" dirty="0"/>
              <a:t>Podaci su moć – što se aplikacija više koristi, to se količina podataka višestruko povećava. Funkcionalnosti ostaju više-manje iste, a podaci samo rastu i rastu</a:t>
            </a:r>
          </a:p>
          <a:p>
            <a:endParaRPr lang="hr-HR" dirty="0"/>
          </a:p>
          <a:p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699070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8B61F93C-A6C2-4296-AF1C-295BD66E19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A zašto nam je spremanje toliko bitno?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DC853CAB-886A-4BBC-B88B-DA60F22AEF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742955"/>
          </a:xfrm>
        </p:spPr>
        <p:txBody>
          <a:bodyPr>
            <a:normAutofit/>
          </a:bodyPr>
          <a:lstStyle/>
          <a:p>
            <a:endParaRPr lang="hr-HR" dirty="0"/>
          </a:p>
          <a:p>
            <a:endParaRPr lang="hr-HR" dirty="0"/>
          </a:p>
        </p:txBody>
      </p:sp>
      <p:pic>
        <p:nvPicPr>
          <p:cNvPr id="7" name="Slika 6">
            <a:extLst>
              <a:ext uri="{FF2B5EF4-FFF2-40B4-BE49-F238E27FC236}">
                <a16:creationId xmlns:a16="http://schemas.microsoft.com/office/drawing/2014/main" id="{52E9C98D-384F-4C40-9076-3DFDC48A3C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6301" y="1753126"/>
            <a:ext cx="4431397" cy="3351748"/>
          </a:xfrm>
          <a:prstGeom prst="rect">
            <a:avLst/>
          </a:prstGeom>
        </p:spPr>
      </p:pic>
      <p:sp>
        <p:nvSpPr>
          <p:cNvPr id="8" name="TekstniOkvir 7">
            <a:extLst>
              <a:ext uri="{FF2B5EF4-FFF2-40B4-BE49-F238E27FC236}">
                <a16:creationId xmlns:a16="http://schemas.microsoft.com/office/drawing/2014/main" id="{9436B4E6-FF32-4B7D-85EF-383EC5881728}"/>
              </a:ext>
            </a:extLst>
          </p:cNvPr>
          <p:cNvSpPr txBox="1"/>
          <p:nvPr/>
        </p:nvSpPr>
        <p:spPr>
          <a:xfrm>
            <a:off x="1075514" y="5239810"/>
            <a:ext cx="69929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2800" dirty="0"/>
              <a:t>Nije Facebook </a:t>
            </a:r>
            <a:r>
              <a:rPr lang="hr-HR" sz="2800" dirty="0" err="1"/>
              <a:t>bezveze</a:t>
            </a:r>
            <a:r>
              <a:rPr lang="hr-HR" sz="2800" dirty="0"/>
              <a:t> dao 19 milijardi dolara</a:t>
            </a:r>
          </a:p>
        </p:txBody>
      </p:sp>
    </p:spTree>
    <p:extLst>
      <p:ext uri="{BB962C8B-B14F-4D97-AF65-F5344CB8AC3E}">
        <p14:creationId xmlns:p14="http://schemas.microsoft.com/office/powerpoint/2010/main" val="1116810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B19B993D-956F-46A4-9B18-CA80EC7264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hr-HR" dirty="0"/>
              <a:t>Dobro, znamo da je bitno. Kako ćemo onda spremiti podatke?</a:t>
            </a:r>
          </a:p>
        </p:txBody>
      </p:sp>
      <p:pic>
        <p:nvPicPr>
          <p:cNvPr id="5" name="Rezervirano mjesto sadržaja 4">
            <a:extLst>
              <a:ext uri="{FF2B5EF4-FFF2-40B4-BE49-F238E27FC236}">
                <a16:creationId xmlns:a16="http://schemas.microsoft.com/office/drawing/2014/main" id="{199C6625-E33D-4646-B6C6-7128DD88A3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13656" y="1804497"/>
            <a:ext cx="1122785" cy="1122785"/>
          </a:xfrm>
        </p:spPr>
      </p:pic>
      <p:sp>
        <p:nvSpPr>
          <p:cNvPr id="6" name="TekstniOkvir 5">
            <a:extLst>
              <a:ext uri="{FF2B5EF4-FFF2-40B4-BE49-F238E27FC236}">
                <a16:creationId xmlns:a16="http://schemas.microsoft.com/office/drawing/2014/main" id="{7694CA10-F57E-4EC8-8161-02510C40D777}"/>
              </a:ext>
            </a:extLst>
          </p:cNvPr>
          <p:cNvSpPr txBox="1"/>
          <p:nvPr/>
        </p:nvSpPr>
        <p:spPr>
          <a:xfrm>
            <a:off x="4907560" y="1819286"/>
            <a:ext cx="54373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sz="6600" dirty="0"/>
              <a:t>?</a:t>
            </a:r>
          </a:p>
        </p:txBody>
      </p:sp>
      <p:pic>
        <p:nvPicPr>
          <p:cNvPr id="8" name="Slika 7">
            <a:extLst>
              <a:ext uri="{FF2B5EF4-FFF2-40B4-BE49-F238E27FC236}">
                <a16:creationId xmlns:a16="http://schemas.microsoft.com/office/drawing/2014/main" id="{72DDAA00-B934-411C-9C4F-E1C22D427F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8679" y="3268420"/>
            <a:ext cx="7106642" cy="2619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194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23056ADA-770A-4CF5-9BAA-875F91201A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Kako i zašto tablica?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8D7597DB-9B1D-458B-8B69-CC2B83A5B4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Stupce tablice iskorištavamo za gledati koje je svojstvo u pitanju – npr. Ime</a:t>
            </a:r>
          </a:p>
          <a:p>
            <a:r>
              <a:rPr lang="hr-HR" dirty="0"/>
              <a:t>Retke tablice iskorištavamo za unos novih zapisa – svaki zapis ima sve stupce!</a:t>
            </a:r>
          </a:p>
          <a:p>
            <a:r>
              <a:rPr lang="hr-HR" dirty="0"/>
              <a:t>Sjecište stupca i retka tumačimo kao vrijednost određenog svojstva za određeni zapis</a:t>
            </a:r>
          </a:p>
          <a:p>
            <a:r>
              <a:rPr lang="hr-HR" dirty="0"/>
              <a:t>Ovakvo rješenje je skalabilno i strukturirano</a:t>
            </a:r>
          </a:p>
          <a:p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3641238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F845BE48-023C-43AF-99DF-77EA8CF5B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Što se krije iza ‘baze podataka’?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30DD9245-418B-4C30-924B-5F2F2D1820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Zapisivati ćemo informacije o više različitih stvari, i to na način da svaka ima svoju tablicu.</a:t>
            </a:r>
          </a:p>
          <a:p>
            <a:r>
              <a:rPr lang="hr-HR" dirty="0"/>
              <a:t>Baza podataka je naziv za skup svih tablica potrebnih za rad aplikacije.</a:t>
            </a:r>
          </a:p>
          <a:p>
            <a:r>
              <a:rPr lang="hr-HR" dirty="0"/>
              <a:t>Upravo iz tog razloga je bitno da se tijekom developmenta odluči kako će točno izgledati baza podataka – to se zove modeliranje baze podataka.</a:t>
            </a:r>
          </a:p>
        </p:txBody>
      </p:sp>
    </p:spTree>
    <p:extLst>
      <p:ext uri="{BB962C8B-B14F-4D97-AF65-F5344CB8AC3E}">
        <p14:creationId xmlns:p14="http://schemas.microsoft.com/office/powerpoint/2010/main" val="1340902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DUMP Internship 2020">
      <a:dk1>
        <a:srgbClr val="3B3B3B"/>
      </a:dk1>
      <a:lt1>
        <a:sysClr val="window" lastClr="FFFFFF"/>
      </a:lt1>
      <a:dk2>
        <a:srgbClr val="6A7475"/>
      </a:dk2>
      <a:lt2>
        <a:srgbClr val="E5F6F1"/>
      </a:lt2>
      <a:accent1>
        <a:srgbClr val="5CC2A0"/>
      </a:accent1>
      <a:accent2>
        <a:srgbClr val="40A9FF"/>
      </a:accent2>
      <a:accent3>
        <a:srgbClr val="ED6E3B"/>
      </a:accent3>
      <a:accent4>
        <a:srgbClr val="FFB91C"/>
      </a:accent4>
      <a:accent5>
        <a:srgbClr val="5B9BD5"/>
      </a:accent5>
      <a:accent6>
        <a:srgbClr val="70AD47"/>
      </a:accent6>
      <a:hlink>
        <a:srgbClr val="5CC2A0"/>
      </a:hlink>
      <a:folHlink>
        <a:srgbClr val="40A9FF"/>
      </a:folHlink>
    </a:clrScheme>
    <a:fontScheme name="DUMP Intership 2020">
      <a:majorFont>
        <a:latin typeface="Fuse V.2 Display ExtraBold"/>
        <a:ea typeface=""/>
        <a:cs typeface=""/>
      </a:majorFont>
      <a:minorFont>
        <a:latin typeface="Source Sans Pr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794</TotalTime>
  <Words>1716</Words>
  <Application>Microsoft Office PowerPoint</Application>
  <PresentationFormat>Prikaz na zaslonu (4:3)</PresentationFormat>
  <Paragraphs>266</Paragraphs>
  <Slides>33</Slides>
  <Notes>0</Notes>
  <HiddenSlides>0</HiddenSlides>
  <MMClips>0</MMClips>
  <ScaleCrop>false</ScaleCrop>
  <HeadingPairs>
    <vt:vector size="6" baseType="variant">
      <vt:variant>
        <vt:lpstr>Korišteni fontovi</vt:lpstr>
      </vt:variant>
      <vt:variant>
        <vt:i4>4</vt:i4>
      </vt:variant>
      <vt:variant>
        <vt:lpstr>Tema</vt:lpstr>
      </vt:variant>
      <vt:variant>
        <vt:i4>1</vt:i4>
      </vt:variant>
      <vt:variant>
        <vt:lpstr>Naslovi slajdova</vt:lpstr>
      </vt:variant>
      <vt:variant>
        <vt:i4>33</vt:i4>
      </vt:variant>
    </vt:vector>
  </HeadingPairs>
  <TitlesOfParts>
    <vt:vector size="38" baseType="lpstr">
      <vt:lpstr>Source Sans Pro</vt:lpstr>
      <vt:lpstr>Calibri</vt:lpstr>
      <vt:lpstr>Fuse V.2 Display ExtraBold</vt:lpstr>
      <vt:lpstr>Arial</vt:lpstr>
      <vt:lpstr>Office Theme</vt:lpstr>
      <vt:lpstr>Uvod u baze podataka</vt:lpstr>
      <vt:lpstr>Što je to podatak?</vt:lpstr>
      <vt:lpstr>Što je za aplikacije podatak?</vt:lpstr>
      <vt:lpstr>Koji nam je dosad najveći problem bio s podacima?</vt:lpstr>
      <vt:lpstr>A zašto nam je spremanje toliko bitno?</vt:lpstr>
      <vt:lpstr>A zašto nam je spremanje toliko bitno?</vt:lpstr>
      <vt:lpstr>Dobro, znamo da je bitno. Kako ćemo onda spremiti podatke?</vt:lpstr>
      <vt:lpstr>Kako i zašto tablica?</vt:lpstr>
      <vt:lpstr>Što se krije iza ‘baze podataka’?</vt:lpstr>
      <vt:lpstr>Modeliranje baze podataka</vt:lpstr>
      <vt:lpstr>Terminologija</vt:lpstr>
      <vt:lpstr>1. Zadatak – naša prva baza podataka</vt:lpstr>
      <vt:lpstr>1. Problem – entitet(i)?</vt:lpstr>
      <vt:lpstr>1. Problem – entitet(i)?</vt:lpstr>
      <vt:lpstr>2. Zadatak – kako dalje možemo poboljšati bazu?</vt:lpstr>
      <vt:lpstr>2. Zadatak – kako dalje možemo poboljšati bazu?</vt:lpstr>
      <vt:lpstr>2. Problem – tko je tko?</vt:lpstr>
      <vt:lpstr>2. Problem – tko je tko?</vt:lpstr>
      <vt:lpstr>2. Problem – tko je tko?</vt:lpstr>
      <vt:lpstr>Natrag na relacije - vrste</vt:lpstr>
      <vt:lpstr>Natrag na relacije - vrste</vt:lpstr>
      <vt:lpstr>Natrag na relacije - vrste</vt:lpstr>
      <vt:lpstr>Natrag na relacije - vrste</vt:lpstr>
      <vt:lpstr>3. Zadatak – nadopunjavanje veze</vt:lpstr>
      <vt:lpstr>3. Zadatak – nadopunjavanje veze</vt:lpstr>
      <vt:lpstr>4. Zadatak – druga baza</vt:lpstr>
      <vt:lpstr>4. Zadatak – druga baza</vt:lpstr>
      <vt:lpstr>Programsko rješenje relacija</vt:lpstr>
      <vt:lpstr>Programsko rješenje relacija</vt:lpstr>
      <vt:lpstr>Programsko rješenje relacija</vt:lpstr>
      <vt:lpstr>Programsko rješenje relacija</vt:lpstr>
      <vt:lpstr>Praktični rad</vt:lpstr>
      <vt:lpstr>Praktični rad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Roko Svalina</dc:creator>
  <cp:lastModifiedBy>Condic Kresimir</cp:lastModifiedBy>
  <cp:revision>177</cp:revision>
  <dcterms:created xsi:type="dcterms:W3CDTF">2020-10-06T19:36:29Z</dcterms:created>
  <dcterms:modified xsi:type="dcterms:W3CDTF">2020-12-10T19:09:21Z</dcterms:modified>
</cp:coreProperties>
</file>

<file path=docProps/thumbnail.jpeg>
</file>